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86" r:id="rId4"/>
    <p:sldId id="287" r:id="rId5"/>
    <p:sldId id="285" r:id="rId6"/>
    <p:sldId id="283" r:id="rId7"/>
    <p:sldId id="267" r:id="rId8"/>
    <p:sldId id="282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2E35-6D0F-3448-ABFA-7884C87C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39702-EA07-F742-939F-72AD2F6E4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72E8-063C-634D-9F40-DC30745E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ED333-4141-A34C-9330-01CF5B15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FDF2-BFD9-1C48-8F3A-64F6F492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6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F6CC-CFD7-194D-BEB5-C6DCB824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8A3B8-CB09-0D46-917E-D1F48298D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EC4D0-851C-BC42-B7C5-5E2E4AE1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60B82-1C19-0147-B83F-0BA968B5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DEB0-AEE9-F24E-9305-8FBBB263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3AF7C-2493-EC42-BF58-1F5F9FC84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46968-5CDD-F44A-A23E-E4C025938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466C-CC9F-E44B-A53D-0842DB4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1AFC0-BAE9-8B49-AE2F-3DC285D5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0FBE7-2949-BD48-8DCE-8D77A3F3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C334-C6EE-514C-BE97-1ED721DC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D115-AD31-A748-8999-273179D6F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E0493-D542-834B-A4D8-4D776797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3DAC-E1FC-D94C-B3D6-C480E99E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50A72-452F-BB43-B086-405AF727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6FC5-8D43-504E-B94D-68887A0D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F5AE3-FD4A-7945-AC68-74072FEF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E8202-97B7-5240-A295-3DE0F16B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A786A-1D8C-3042-B10E-AC87D03F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9CD6-3BC9-E44B-83D0-6167C2D7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B791-1407-8048-AC09-AB62FDE8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40DE2-5579-FF43-BDE5-52B3D5832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69D0-CAA4-7440-BE67-FE5C24AE5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30799-B49F-EE40-A1CE-AF28EE60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85895-D346-FB40-9E40-889C8CE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5FCCC-C4C1-664D-A7FB-1C2C5E76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6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58CE-635E-B447-A689-069C57D4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6E5DF-2A88-794B-A3A8-A23E2A432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C19C4-3D34-8F41-B5B6-87F0991CA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EAC34-2988-0543-BCCD-44E16461F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D209C-5B24-5A43-A7E5-C0213F9A8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5F976-ACB2-6444-82D8-11E495C8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9784A5-75A7-AF4D-88D4-6D47EC64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ECA19-A77E-D949-ABFE-25D83D40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8557-5048-6348-8B6F-61D13318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2216A-419B-D94C-A63F-CC3180AB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A73A0-3B01-D84F-ADF4-39D278C9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219A4-8B9D-6042-9B1A-8907AB30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7EBFE-B3C2-8D49-8EE5-220CCA0A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86B75-99DE-2141-8157-380A8F34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7A0AC-F7E9-324E-B27A-1F5BAC1A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1FF7-1966-6C4E-A26B-1A8457BE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ABD7-DA3A-7A41-B9AC-BD78FFBBE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E3A24-342B-214A-8810-0B7E13F4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EC1E2-C1A9-054C-A3E2-A9EC598E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47F1E-0A1A-0548-B4FE-3C073216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C8EC0-EC95-4C4A-8A1D-124E6DB2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F824-443E-F641-A242-37982BE4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2210F-E7DA-4944-8882-A415C3DDE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730CD-5488-BA4B-823E-E93BFC004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04BC1-9C0A-2348-90B1-15244F98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DFD2-62B4-AD44-80BA-7DA02B62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85BF2-152E-1643-B23F-1A2D321C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3DA6E-F76A-2442-BD2C-0D5DE11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9BD8C-6554-EE4F-9CC7-AF8F2771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C5CBC-B84F-6F4F-A187-5D02AD4F7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0E956-2C9B-354F-A31E-1CFADC1D351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1AC30-A2C6-BA43-B03E-017682F3E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02FC-AD04-154A-B60E-651FFFCB2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CB06-93AA-744C-A338-4825488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8597-2342-3247-80A8-55D0B62C1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CONVERSATION DIRIGÉE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25CAD-9DC6-AB47-A291-878A754B7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878013" y="46039"/>
            <a:ext cx="8469312" cy="1120775"/>
          </a:xfrm>
        </p:spPr>
        <p:txBody>
          <a:bodyPr/>
          <a:lstStyle/>
          <a:p>
            <a:pPr eaLnBrk="1" hangingPunct="1"/>
            <a:r>
              <a:rPr lang="en-US" altLang="en-US" sz="2000"/>
              <a:t>Format  des </a:t>
            </a:r>
            <a:r>
              <a:rPr lang="en-US" altLang="en-US" sz="2000" b="1" i="1"/>
              <a:t>Responses Libres</a:t>
            </a:r>
            <a:br>
              <a:rPr lang="en-US" altLang="en-US" sz="2000" i="1"/>
            </a:br>
            <a:r>
              <a:rPr lang="en-US" altLang="en-US" sz="2000" i="1"/>
              <a:t>(4 parties, 50% du score total)</a:t>
            </a:r>
            <a:endParaRPr lang="en-US" altLang="en-US" sz="2000"/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9608701"/>
              </p:ext>
            </p:extLst>
          </p:nvPr>
        </p:nvGraphicFramePr>
        <p:xfrm>
          <a:off x="1809751" y="1230313"/>
          <a:ext cx="8640763" cy="4651518"/>
        </p:xfrm>
        <a:graphic>
          <a:graphicData uri="http://schemas.openxmlformats.org/drawingml/2006/table">
            <a:tbl>
              <a:tblPr/>
              <a:tblGrid>
                <a:gridCol w="19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8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Section et Partie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Mode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Integration 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compétences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Task Model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Section 2A: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Écriture Interpersonelle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Interpersonnel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Ecrit basé sur lecture d’un courriel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Réponse courriel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Section 2B: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Écriture presentation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Presentation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Ecrit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basé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sur lecture d’un article + chart et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écoute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d’un audio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Essai Argumentatif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Section 2C: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Oral interpersonnel</a:t>
                      </a: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Interpersonnel </a:t>
                      </a: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Ecoute et oral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Conversation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Dirigée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Section 2D: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Oral Presentation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Presentation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Oral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Comparaison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Culturelle</a:t>
                      </a:r>
                    </a:p>
                  </a:txBody>
                  <a:tcPr marL="68580" marR="68580" marT="88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6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F81D4-D91C-8841-A851-8ED2C0F1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3" y="0"/>
            <a:ext cx="1092799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F3E29-E359-3D4D-AC03-D5B64BA50ECC}"/>
              </a:ext>
            </a:extLst>
          </p:cNvPr>
          <p:cNvSpPr txBox="1"/>
          <p:nvPr/>
        </p:nvSpPr>
        <p:spPr>
          <a:xfrm>
            <a:off x="5186362" y="0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9426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592AA-338F-0E4E-A08D-86D92ECB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63550"/>
            <a:ext cx="1090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3B09C-998F-4540-8EAE-2DAAA397B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4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 sz="3600" b="1">
                <a:latin typeface="Times New Roman" pitchFamily="18" charset="0"/>
              </a:rPr>
              <a:t>Préparation de la conversation</a:t>
            </a:r>
            <a:endParaRPr lang="en-US" altLang="en-US" sz="3600" b="1"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altLang="en-US" sz="2400" dirty="0">
                <a:latin typeface="Times New Roman" pitchFamily="18" charset="0"/>
              </a:rPr>
              <a:t>Les élèves vont avoir </a:t>
            </a:r>
            <a:r>
              <a:rPr lang="fr-CA" altLang="en-US" sz="2400" b="1" u="sng" dirty="0">
                <a:latin typeface="Times New Roman" pitchFamily="18" charset="0"/>
              </a:rPr>
              <a:t>1 minute</a:t>
            </a:r>
            <a:r>
              <a:rPr lang="fr-CA" altLang="en-US" sz="2400" b="1" dirty="0">
                <a:latin typeface="Times New Roman" pitchFamily="18" charset="0"/>
              </a:rPr>
              <a:t> </a:t>
            </a:r>
            <a:r>
              <a:rPr lang="fr-CA" altLang="en-US" sz="2400" dirty="0">
                <a:latin typeface="Times New Roman" pitchFamily="18" charset="0"/>
              </a:rPr>
              <a:t>pour lire les instructions et </a:t>
            </a:r>
            <a:r>
              <a:rPr lang="fr-CA" altLang="en-US" sz="2400" b="1" u="sng" dirty="0">
                <a:latin typeface="Times New Roman" pitchFamily="18" charset="0"/>
              </a:rPr>
              <a:t>1 minute</a:t>
            </a:r>
            <a:r>
              <a:rPr lang="fr-CA" altLang="en-US" sz="2400" b="1" dirty="0">
                <a:latin typeface="Times New Roman" pitchFamily="18" charset="0"/>
              </a:rPr>
              <a:t>  pour lire le schéma. Ils ont donc 2 m. de préparation</a:t>
            </a: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latin typeface="Times New Roman" pitchFamily="18" charset="0"/>
              </a:rPr>
              <a:t>Préparer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toute</a:t>
            </a:r>
            <a:r>
              <a:rPr lang="en-US" altLang="en-US" sz="2400" dirty="0">
                <a:latin typeface="Times New Roman" pitchFamily="18" charset="0"/>
              </a:rPr>
              <a:t> la conversation et faire attention AUX INSTRUCTIONS….Il </a:t>
            </a:r>
            <a:r>
              <a:rPr lang="en-US" altLang="en-US" sz="2400" dirty="0" err="1">
                <a:latin typeface="Times New Roman" pitchFamily="18" charset="0"/>
              </a:rPr>
              <a:t>faut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accomplir</a:t>
            </a:r>
            <a:r>
              <a:rPr lang="en-US" altLang="en-US" sz="2400" dirty="0">
                <a:latin typeface="Times New Roman" pitchFamily="18" charset="0"/>
              </a:rPr>
              <a:t> LA 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en-US" sz="2400" dirty="0">
                <a:latin typeface="Times New Roman" pitchFamily="18" charset="0"/>
              </a:rPr>
              <a:t>CHE!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</a:rPr>
              <a:t>On </a:t>
            </a:r>
            <a:r>
              <a:rPr lang="en-US" altLang="en-US" sz="2400" b="1" dirty="0" err="1">
                <a:latin typeface="Times New Roman" pitchFamily="18" charset="0"/>
              </a:rPr>
              <a:t>annonce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souvent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quelque</a:t>
            </a:r>
            <a:r>
              <a:rPr lang="en-US" altLang="en-US" sz="2400" dirty="0">
                <a:latin typeface="Times New Roman" pitchFamily="18" charset="0"/>
              </a:rPr>
              <a:t> chose au début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latin typeface="Times New Roman" pitchFamily="18" charset="0"/>
              </a:rPr>
              <a:t>Réagir</a:t>
            </a:r>
            <a:r>
              <a:rPr lang="en-US" altLang="en-US" sz="2400" dirty="0">
                <a:latin typeface="Times New Roman" pitchFamily="18" charset="0"/>
              </a:rPr>
              <a:t> à </a:t>
            </a:r>
            <a:r>
              <a:rPr lang="en-US" altLang="en-US" sz="2400" dirty="0" err="1">
                <a:latin typeface="Times New Roman" pitchFamily="18" charset="0"/>
              </a:rPr>
              <a:t>cette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u="sng" dirty="0">
                <a:latin typeface="Times New Roman" pitchFamily="18" charset="0"/>
              </a:rPr>
              <a:t>bonne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ou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u="sng" dirty="0" err="1">
                <a:latin typeface="Times New Roman" pitchFamily="18" charset="0"/>
              </a:rPr>
              <a:t>mauvaise</a:t>
            </a:r>
            <a:r>
              <a:rPr lang="en-US" altLang="en-US" sz="2400" dirty="0">
                <a:latin typeface="Times New Roman" pitchFamily="18" charset="0"/>
              </a:rPr>
              <a:t> nouvelle: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>
                <a:latin typeface="Times New Roman" pitchFamily="18" charset="0"/>
              </a:rPr>
              <a:t>Qu’est-ce</a:t>
            </a:r>
            <a:r>
              <a:rPr lang="en-US" altLang="en-US" sz="2000" i="1" dirty="0">
                <a:latin typeface="Times New Roman" pitchFamily="18" charset="0"/>
              </a:rPr>
              <a:t> qui </a:t>
            </a:r>
            <a:r>
              <a:rPr lang="en-US" altLang="en-US" sz="2000" i="1" dirty="0" err="1">
                <a:latin typeface="Times New Roman" pitchFamily="18" charset="0"/>
              </a:rPr>
              <a:t>s’est</a:t>
            </a:r>
            <a:r>
              <a:rPr lang="en-US" altLang="en-US" sz="2000" i="1" dirty="0">
                <a:latin typeface="Times New Roman" pitchFamily="18" charset="0"/>
              </a:rPr>
              <a:t> passé?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>
                <a:latin typeface="Times New Roman" pitchFamily="18" charset="0"/>
              </a:rPr>
              <a:t>Je ne </a:t>
            </a:r>
            <a:r>
              <a:rPr lang="en-US" altLang="en-US" sz="2000" i="1" dirty="0" err="1">
                <a:latin typeface="Times New Roman" pitchFamily="18" charset="0"/>
              </a:rPr>
              <a:t>peux</a:t>
            </a:r>
            <a:r>
              <a:rPr lang="en-US" altLang="en-US" sz="2000" i="1" dirty="0">
                <a:latin typeface="Times New Roman" pitchFamily="18" charset="0"/>
              </a:rPr>
              <a:t> pas le </a:t>
            </a:r>
            <a:r>
              <a:rPr lang="en-US" altLang="en-US" sz="2000" i="1" dirty="0" err="1">
                <a:latin typeface="Times New Roman" pitchFamily="18" charset="0"/>
              </a:rPr>
              <a:t>croire</a:t>
            </a:r>
            <a:r>
              <a:rPr lang="en-US" altLang="en-US" sz="2000" i="1" dirty="0">
                <a:latin typeface="Times New Roman" pitchFamily="18" charset="0"/>
              </a:rPr>
              <a:t>!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>
                <a:latin typeface="Times New Roman" pitchFamily="18" charset="0"/>
              </a:rPr>
              <a:t>Oui</a:t>
            </a:r>
            <a:r>
              <a:rPr lang="en-US" altLang="en-US" sz="2000" i="1" dirty="0">
                <a:latin typeface="Times New Roman" pitchFamily="18" charset="0"/>
              </a:rPr>
              <a:t>, </a:t>
            </a:r>
            <a:r>
              <a:rPr lang="en-US" altLang="en-US" sz="2000" i="1" dirty="0" err="1">
                <a:latin typeface="Times New Roman" pitchFamily="18" charset="0"/>
              </a:rPr>
              <a:t>cela</a:t>
            </a:r>
            <a:r>
              <a:rPr lang="en-US" altLang="en-US" sz="2000" i="1" dirty="0">
                <a:latin typeface="Times New Roman" pitchFamily="18" charset="0"/>
              </a:rPr>
              <a:t> </a:t>
            </a:r>
            <a:r>
              <a:rPr lang="en-US" altLang="en-US" sz="2000" i="1" dirty="0" err="1">
                <a:latin typeface="Times New Roman" pitchFamily="18" charset="0"/>
              </a:rPr>
              <a:t>m’intéresse</a:t>
            </a:r>
            <a:r>
              <a:rPr lang="en-US" altLang="en-US" sz="2000" i="1" dirty="0">
                <a:latin typeface="Times New Roman" pitchFamily="18" charset="0"/>
              </a:rPr>
              <a:t> beaucoup!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>
                <a:latin typeface="Times New Roman" pitchFamily="18" charset="0"/>
              </a:rPr>
              <a:t>Oui</a:t>
            </a:r>
            <a:r>
              <a:rPr lang="en-US" altLang="en-US" sz="2000" i="1" dirty="0">
                <a:latin typeface="Times New Roman" pitchFamily="18" charset="0"/>
              </a:rPr>
              <a:t>, </a:t>
            </a:r>
            <a:r>
              <a:rPr lang="en-US" altLang="en-US" sz="2000" i="1" dirty="0" err="1">
                <a:latin typeface="Times New Roman" pitchFamily="18" charset="0"/>
              </a:rPr>
              <a:t>ça</a:t>
            </a:r>
            <a:r>
              <a:rPr lang="en-US" altLang="en-US" sz="2000" i="1" dirty="0">
                <a:latin typeface="Times New Roman" pitchFamily="18" charset="0"/>
              </a:rPr>
              <a:t> </a:t>
            </a:r>
            <a:r>
              <a:rPr lang="en-US" altLang="en-US" sz="2000" i="1" dirty="0" err="1">
                <a:latin typeface="Times New Roman" pitchFamily="18" charset="0"/>
              </a:rPr>
              <a:t>m’intéresse</a:t>
            </a:r>
            <a:r>
              <a:rPr lang="en-US" altLang="en-US" sz="2000" i="1" dirty="0">
                <a:latin typeface="Times New Roman" pitchFamily="18" charset="0"/>
              </a:rPr>
              <a:t>….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</a:rPr>
              <a:t>Prendre des notes </a:t>
            </a:r>
            <a:r>
              <a:rPr lang="en-US" altLang="en-US" b="1" dirty="0" err="1">
                <a:latin typeface="Times New Roman" pitchFamily="18" charset="0"/>
              </a:rPr>
              <a:t>en</a:t>
            </a:r>
            <a:r>
              <a:rPr lang="en-US" altLang="en-US" b="1" dirty="0">
                <a:latin typeface="Times New Roman" pitchFamily="18" charset="0"/>
              </a:rPr>
              <a:t> marge</a:t>
            </a:r>
            <a:r>
              <a:rPr lang="en-US" altLang="en-US" dirty="0">
                <a:latin typeface="Times New Roman" pitchFamily="18" charset="0"/>
              </a:rPr>
              <a:t> du </a:t>
            </a:r>
            <a:r>
              <a:rPr lang="en-US" altLang="en-US" dirty="0" err="1">
                <a:latin typeface="Times New Roman" pitchFamily="18" charset="0"/>
              </a:rPr>
              <a:t>schéma</a:t>
            </a:r>
            <a:r>
              <a:rPr lang="en-US" altLang="en-US" dirty="0">
                <a:latin typeface="Times New Roman" pitchFamily="18" charset="0"/>
              </a:rPr>
              <a:t> de la conversation </a:t>
            </a:r>
            <a:r>
              <a:rPr lang="en-US" altLang="en-US" b="1" u="sng" dirty="0">
                <a:latin typeface="Times New Roman" pitchFamily="18" charset="0"/>
              </a:rPr>
              <a:t>pendant la </a:t>
            </a:r>
            <a:r>
              <a:rPr lang="en-US" altLang="en-US" b="1" u="sng" dirty="0" err="1">
                <a:latin typeface="Times New Roman" pitchFamily="18" charset="0"/>
              </a:rPr>
              <a:t>préparation</a:t>
            </a:r>
            <a:endParaRPr lang="en-US" altLang="en-US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7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4000"/>
              <a:t> </a:t>
            </a:r>
            <a:r>
              <a:rPr lang="fr-CA" altLang="en-US" sz="2800"/>
              <a:t>Que doit faire l’élève pendant la conversation dirigée?</a:t>
            </a:r>
            <a:endParaRPr lang="en-US" altLang="en-US" sz="2800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Utiliser des formules appropriées pour commencer et conclure la conversation</a:t>
            </a:r>
          </a:p>
          <a:p>
            <a:pPr eaLnBrk="1" hangingPunct="1"/>
            <a:r>
              <a:rPr lang="fr-CA" altLang="en-US"/>
              <a:t>Savoir les bonnes formules pour exprimer une variété d’émotions:</a:t>
            </a:r>
          </a:p>
          <a:p>
            <a:pPr lvl="1" eaLnBrk="1" hangingPunct="1"/>
            <a:r>
              <a:rPr lang="fr-CA" altLang="en-US"/>
              <a:t>La surprise ou la joie </a:t>
            </a:r>
          </a:p>
          <a:p>
            <a:pPr lvl="1" eaLnBrk="1" hangingPunct="1"/>
            <a:r>
              <a:rPr lang="fr-CA" altLang="en-US"/>
              <a:t>l’enthousiasme ou l’impatience</a:t>
            </a:r>
          </a:p>
          <a:p>
            <a:pPr lvl="1" eaLnBrk="1" hangingPunct="1"/>
            <a:r>
              <a:rPr lang="fr-CA" altLang="en-US"/>
              <a:t>la sympathie ou l’indignation</a:t>
            </a:r>
          </a:p>
          <a:p>
            <a:pPr lvl="1" eaLnBrk="1" hangingPunct="1"/>
            <a:r>
              <a:rPr lang="fr-CA" altLang="en-US"/>
              <a:t>L’accord ou le désaccord, etc…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34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200"/>
              <a:t>Que doit faire l’élève pendant la conversation dirigée?</a:t>
            </a:r>
            <a:endParaRPr lang="en-US" altLang="en-US" sz="32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L’élève doit pouvoir réagir aux situations sociales normales entre copains:</a:t>
            </a:r>
          </a:p>
          <a:p>
            <a:pPr lvl="1" eaLnBrk="1" hangingPunct="1"/>
            <a:r>
              <a:rPr lang="fr-CA" altLang="en-US"/>
              <a:t>Accepter ou refuser une invitation</a:t>
            </a:r>
          </a:p>
          <a:p>
            <a:pPr lvl="1" eaLnBrk="1" hangingPunct="1"/>
            <a:r>
              <a:rPr lang="fr-CA" altLang="en-US"/>
              <a:t>Suggérer une solution</a:t>
            </a:r>
          </a:p>
          <a:p>
            <a:pPr lvl="1" eaLnBrk="1" hangingPunct="1"/>
            <a:r>
              <a:rPr lang="fr-CA" altLang="en-US"/>
              <a:t>Offrir son aide, etc…</a:t>
            </a:r>
          </a:p>
          <a:p>
            <a:pPr eaLnBrk="1" hangingPunct="1"/>
            <a:r>
              <a:rPr lang="fr-CA" altLang="en-US"/>
              <a:t>L’élève doit pouvoir exprimer son opinion et point de vue sur une variété de sujets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latin typeface="Times New Roman" pitchFamily="18" charset="0"/>
              </a:rPr>
              <a:t>Préparation de la conversation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A" altLang="en-US">
                <a:latin typeface="Times New Roman" pitchFamily="18" charset="0"/>
              </a:rPr>
              <a:t>Au milieu de la conversation, </a:t>
            </a:r>
            <a:r>
              <a:rPr lang="fr-CA" altLang="en-US" b="1">
                <a:latin typeface="Times New Roman" pitchFamily="18" charset="0"/>
              </a:rPr>
              <a:t>élaborer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en-US">
                <a:latin typeface="Times New Roman" pitchFamily="18" charset="0"/>
              </a:rPr>
              <a:t>Par exemple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en-US">
                <a:latin typeface="Times New Roman" pitchFamily="18" charset="0"/>
              </a:rPr>
              <a:t>Moi, à ta place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en-US">
                <a:latin typeface="Times New Roman" pitchFamily="18" charset="0"/>
              </a:rPr>
              <a:t>Si j’étais toi/ conditionnel</a:t>
            </a:r>
          </a:p>
          <a:p>
            <a:pPr eaLnBrk="1" hangingPunct="1">
              <a:lnSpc>
                <a:spcPct val="80000"/>
              </a:lnSpc>
            </a:pPr>
            <a:r>
              <a:rPr lang="fr-CA" altLang="en-US" b="1">
                <a:latin typeface="Times New Roman" pitchFamily="18" charset="0"/>
              </a:rPr>
              <a:t>Personnaliser</a:t>
            </a:r>
            <a:r>
              <a:rPr lang="fr-CA" altLang="en-US">
                <a:latin typeface="Times New Roman" pitchFamily="18" charset="0"/>
              </a:rPr>
              <a:t>: l’été dernier, j’ai participé…</a:t>
            </a:r>
            <a:endParaRPr lang="en-US" altLang="en-US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Times New Roman" pitchFamily="18" charset="0"/>
              </a:rPr>
              <a:t>Préparer son “</a:t>
            </a:r>
            <a:r>
              <a:rPr lang="en-US" altLang="en-US" b="1">
                <a:latin typeface="Times New Roman" pitchFamily="18" charset="0"/>
              </a:rPr>
              <a:t>au revoir</a:t>
            </a:r>
            <a:r>
              <a:rPr lang="en-US" altLang="en-US">
                <a:latin typeface="Times New Roman" pitchFamily="18" charset="0"/>
              </a:rPr>
              <a:t>” un peu élaboré.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en-US">
                <a:latin typeface="Times New Roman" pitchFamily="18" charset="0"/>
              </a:rPr>
              <a:t>« Ciao, à la semaine prochaine! » ne va pas remplir 20 secondes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en-US">
                <a:latin typeface="Times New Roman" pitchFamily="18" charset="0"/>
              </a:rPr>
              <a:t>La réponse finale peut être un peu plus courte</a:t>
            </a:r>
          </a:p>
          <a:p>
            <a:pPr eaLnBrk="1" hangingPunct="1">
              <a:lnSpc>
                <a:spcPct val="80000"/>
              </a:lnSpc>
            </a:pPr>
            <a:r>
              <a:rPr lang="fr-CA" altLang="en-US" b="1">
                <a:latin typeface="Times New Roman" pitchFamily="18" charset="0"/>
              </a:rPr>
              <a:t>Parler fort</a:t>
            </a:r>
            <a:r>
              <a:rPr lang="fr-CA" altLang="en-US">
                <a:latin typeface="Times New Roman" pitchFamily="18" charset="0"/>
              </a:rPr>
              <a:t> et clairement</a:t>
            </a:r>
          </a:p>
          <a:p>
            <a:pPr eaLnBrk="1" hangingPunct="1">
              <a:lnSpc>
                <a:spcPct val="80000"/>
              </a:lnSpc>
            </a:pPr>
            <a:r>
              <a:rPr lang="fr-CA" altLang="en-US" b="1">
                <a:latin typeface="Times New Roman" pitchFamily="18" charset="0"/>
              </a:rPr>
              <a:t>S’auto-corriger</a:t>
            </a:r>
            <a:r>
              <a:rPr lang="fr-CA" altLang="en-US">
                <a:latin typeface="Times New Roman" pitchFamily="18" charset="0"/>
              </a:rPr>
              <a:t> si nécessaire</a:t>
            </a:r>
            <a:endParaRPr lang="en-US" altLang="en-US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06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350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CONVERSATION DIRIGÉE</vt:lpstr>
      <vt:lpstr>Format  des Responses Libres (4 parties, 50% du score total)</vt:lpstr>
      <vt:lpstr>PowerPoint Presentation</vt:lpstr>
      <vt:lpstr>PowerPoint Presentation</vt:lpstr>
      <vt:lpstr>PowerPoint Presentation</vt:lpstr>
      <vt:lpstr>Préparation de la conversation</vt:lpstr>
      <vt:lpstr> Que doit faire l’élève pendant la conversation dirigée?</vt:lpstr>
      <vt:lpstr>Que doit faire l’élève pendant la conversation dirigée?</vt:lpstr>
      <vt:lpstr>Préparation de la conversation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DIRIGÉE</dc:title>
  <dc:creator>Jerrold Bellman</dc:creator>
  <cp:lastModifiedBy>Jerrold Bellman</cp:lastModifiedBy>
  <cp:revision>2</cp:revision>
  <dcterms:created xsi:type="dcterms:W3CDTF">2019-12-10T00:00:00Z</dcterms:created>
  <dcterms:modified xsi:type="dcterms:W3CDTF">2019-12-10T05:08:27Z</dcterms:modified>
</cp:coreProperties>
</file>