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316" r:id="rId2"/>
    <p:sldId id="317" r:id="rId3"/>
    <p:sldId id="322" r:id="rId4"/>
    <p:sldId id="326" r:id="rId5"/>
    <p:sldId id="327" r:id="rId6"/>
    <p:sldId id="328" r:id="rId7"/>
    <p:sldId id="330" r:id="rId8"/>
    <p:sldId id="329"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5964"/>
  </p:normalViewPr>
  <p:slideViewPr>
    <p:cSldViewPr snapToGrid="0" snapToObjects="1">
      <p:cViewPr varScale="1">
        <p:scale>
          <a:sx n="116" d="100"/>
          <a:sy n="116" d="100"/>
        </p:scale>
        <p:origin x="416"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C8FC17-E9FB-4649-9FDB-110C667E3B5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2C4B55C-69B2-8341-9331-3A357A55494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4937647-7993-584D-9D06-D265C9075509}"/>
              </a:ext>
            </a:extLst>
          </p:cNvPr>
          <p:cNvSpPr>
            <a:spLocks noGrp="1"/>
          </p:cNvSpPr>
          <p:nvPr>
            <p:ph type="dt" sz="half" idx="10"/>
          </p:nvPr>
        </p:nvSpPr>
        <p:spPr/>
        <p:txBody>
          <a:bodyPr/>
          <a:lstStyle/>
          <a:p>
            <a:fld id="{16FA2883-9FBF-6746-BC7D-0916BFF840B1}" type="datetimeFigureOut">
              <a:rPr lang="en-US" smtClean="0"/>
              <a:t>12/3/19</a:t>
            </a:fld>
            <a:endParaRPr lang="en-US"/>
          </a:p>
        </p:txBody>
      </p:sp>
      <p:sp>
        <p:nvSpPr>
          <p:cNvPr id="5" name="Footer Placeholder 4">
            <a:extLst>
              <a:ext uri="{FF2B5EF4-FFF2-40B4-BE49-F238E27FC236}">
                <a16:creationId xmlns:a16="http://schemas.microsoft.com/office/drawing/2014/main" id="{2E255D91-FDC3-394B-BC0B-8C72029029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F68B367-B320-F84A-896A-F5915967C8F5}"/>
              </a:ext>
            </a:extLst>
          </p:cNvPr>
          <p:cNvSpPr>
            <a:spLocks noGrp="1"/>
          </p:cNvSpPr>
          <p:nvPr>
            <p:ph type="sldNum" sz="quarter" idx="12"/>
          </p:nvPr>
        </p:nvSpPr>
        <p:spPr/>
        <p:txBody>
          <a:bodyPr/>
          <a:lstStyle/>
          <a:p>
            <a:fld id="{F655CE3A-448C-A649-817E-1C9B2AD9D562}" type="slidenum">
              <a:rPr lang="en-US" smtClean="0"/>
              <a:t>‹#›</a:t>
            </a:fld>
            <a:endParaRPr lang="en-US"/>
          </a:p>
        </p:txBody>
      </p:sp>
    </p:spTree>
    <p:extLst>
      <p:ext uri="{BB962C8B-B14F-4D97-AF65-F5344CB8AC3E}">
        <p14:creationId xmlns:p14="http://schemas.microsoft.com/office/powerpoint/2010/main" val="33457516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66B055-9547-B14B-A0CF-D353C8AB913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4D0B777-9340-8645-A7C6-4186255F3B3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44E4B3-0420-9C4F-BBBB-623DF15E7AC0}"/>
              </a:ext>
            </a:extLst>
          </p:cNvPr>
          <p:cNvSpPr>
            <a:spLocks noGrp="1"/>
          </p:cNvSpPr>
          <p:nvPr>
            <p:ph type="dt" sz="half" idx="10"/>
          </p:nvPr>
        </p:nvSpPr>
        <p:spPr/>
        <p:txBody>
          <a:bodyPr/>
          <a:lstStyle/>
          <a:p>
            <a:fld id="{16FA2883-9FBF-6746-BC7D-0916BFF840B1}" type="datetimeFigureOut">
              <a:rPr lang="en-US" smtClean="0"/>
              <a:t>12/3/19</a:t>
            </a:fld>
            <a:endParaRPr lang="en-US"/>
          </a:p>
        </p:txBody>
      </p:sp>
      <p:sp>
        <p:nvSpPr>
          <p:cNvPr id="5" name="Footer Placeholder 4">
            <a:extLst>
              <a:ext uri="{FF2B5EF4-FFF2-40B4-BE49-F238E27FC236}">
                <a16:creationId xmlns:a16="http://schemas.microsoft.com/office/drawing/2014/main" id="{4966147B-455B-5948-BB85-79D811BE9D5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BFD9C0-EDB4-474F-BDEF-4775475F7E4A}"/>
              </a:ext>
            </a:extLst>
          </p:cNvPr>
          <p:cNvSpPr>
            <a:spLocks noGrp="1"/>
          </p:cNvSpPr>
          <p:nvPr>
            <p:ph type="sldNum" sz="quarter" idx="12"/>
          </p:nvPr>
        </p:nvSpPr>
        <p:spPr/>
        <p:txBody>
          <a:bodyPr/>
          <a:lstStyle/>
          <a:p>
            <a:fld id="{F655CE3A-448C-A649-817E-1C9B2AD9D562}" type="slidenum">
              <a:rPr lang="en-US" smtClean="0"/>
              <a:t>‹#›</a:t>
            </a:fld>
            <a:endParaRPr lang="en-US"/>
          </a:p>
        </p:txBody>
      </p:sp>
    </p:spTree>
    <p:extLst>
      <p:ext uri="{BB962C8B-B14F-4D97-AF65-F5344CB8AC3E}">
        <p14:creationId xmlns:p14="http://schemas.microsoft.com/office/powerpoint/2010/main" val="22679174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F640F3B-B82E-3846-B0C1-6DC39EE6F9A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EC462A3-D855-D64B-A1A5-EE5E8CDCEFB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19003F-27CF-224C-A6EE-F5A582022E22}"/>
              </a:ext>
            </a:extLst>
          </p:cNvPr>
          <p:cNvSpPr>
            <a:spLocks noGrp="1"/>
          </p:cNvSpPr>
          <p:nvPr>
            <p:ph type="dt" sz="half" idx="10"/>
          </p:nvPr>
        </p:nvSpPr>
        <p:spPr/>
        <p:txBody>
          <a:bodyPr/>
          <a:lstStyle/>
          <a:p>
            <a:fld id="{16FA2883-9FBF-6746-BC7D-0916BFF840B1}" type="datetimeFigureOut">
              <a:rPr lang="en-US" smtClean="0"/>
              <a:t>12/3/19</a:t>
            </a:fld>
            <a:endParaRPr lang="en-US"/>
          </a:p>
        </p:txBody>
      </p:sp>
      <p:sp>
        <p:nvSpPr>
          <p:cNvPr id="5" name="Footer Placeholder 4">
            <a:extLst>
              <a:ext uri="{FF2B5EF4-FFF2-40B4-BE49-F238E27FC236}">
                <a16:creationId xmlns:a16="http://schemas.microsoft.com/office/drawing/2014/main" id="{D808ADAA-80C2-2649-BE39-3534A59BC1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726B23-A4DC-3B43-BFAB-E7886140F216}"/>
              </a:ext>
            </a:extLst>
          </p:cNvPr>
          <p:cNvSpPr>
            <a:spLocks noGrp="1"/>
          </p:cNvSpPr>
          <p:nvPr>
            <p:ph type="sldNum" sz="quarter" idx="12"/>
          </p:nvPr>
        </p:nvSpPr>
        <p:spPr/>
        <p:txBody>
          <a:bodyPr/>
          <a:lstStyle/>
          <a:p>
            <a:fld id="{F655CE3A-448C-A649-817E-1C9B2AD9D562}" type="slidenum">
              <a:rPr lang="en-US" smtClean="0"/>
              <a:t>‹#›</a:t>
            </a:fld>
            <a:endParaRPr lang="en-US"/>
          </a:p>
        </p:txBody>
      </p:sp>
    </p:spTree>
    <p:extLst>
      <p:ext uri="{BB962C8B-B14F-4D97-AF65-F5344CB8AC3E}">
        <p14:creationId xmlns:p14="http://schemas.microsoft.com/office/powerpoint/2010/main" val="27272289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Table Placeholder 2"/>
          <p:cNvSpPr>
            <a:spLocks noGrp="1"/>
          </p:cNvSpPr>
          <p:nvPr>
            <p:ph type="tbl" idx="1"/>
          </p:nvPr>
        </p:nvSpPr>
        <p:spPr>
          <a:xfrm>
            <a:off x="609600" y="1600201"/>
            <a:ext cx="10972800" cy="4525963"/>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96F23E1-0C43-4D0B-997A-EA725A7BEADD}" type="slidenum">
              <a:rPr lang="en-US"/>
              <a:pPr>
                <a:defRPr/>
              </a:pPr>
              <a:t>‹#›</a:t>
            </a:fld>
            <a:endParaRPr lang="en-US"/>
          </a:p>
        </p:txBody>
      </p:sp>
    </p:spTree>
    <p:extLst>
      <p:ext uri="{BB962C8B-B14F-4D97-AF65-F5344CB8AC3E}">
        <p14:creationId xmlns:p14="http://schemas.microsoft.com/office/powerpoint/2010/main" val="1899495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873BC-BADB-5E45-861C-40A45277F62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24F0CDC-B1D1-5940-8CB1-ABC903D6C66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7FD8ED4-AAD6-A54A-9974-8A5EAEEAFD8B}"/>
              </a:ext>
            </a:extLst>
          </p:cNvPr>
          <p:cNvSpPr>
            <a:spLocks noGrp="1"/>
          </p:cNvSpPr>
          <p:nvPr>
            <p:ph type="dt" sz="half" idx="10"/>
          </p:nvPr>
        </p:nvSpPr>
        <p:spPr/>
        <p:txBody>
          <a:bodyPr/>
          <a:lstStyle/>
          <a:p>
            <a:fld id="{16FA2883-9FBF-6746-BC7D-0916BFF840B1}" type="datetimeFigureOut">
              <a:rPr lang="en-US" smtClean="0"/>
              <a:t>12/3/19</a:t>
            </a:fld>
            <a:endParaRPr lang="en-US"/>
          </a:p>
        </p:txBody>
      </p:sp>
      <p:sp>
        <p:nvSpPr>
          <p:cNvPr id="5" name="Footer Placeholder 4">
            <a:extLst>
              <a:ext uri="{FF2B5EF4-FFF2-40B4-BE49-F238E27FC236}">
                <a16:creationId xmlns:a16="http://schemas.microsoft.com/office/drawing/2014/main" id="{AB8F512E-9C22-5345-B403-201C751012A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1B18B9-0446-1041-B5BD-5C6E375526A7}"/>
              </a:ext>
            </a:extLst>
          </p:cNvPr>
          <p:cNvSpPr>
            <a:spLocks noGrp="1"/>
          </p:cNvSpPr>
          <p:nvPr>
            <p:ph type="sldNum" sz="quarter" idx="12"/>
          </p:nvPr>
        </p:nvSpPr>
        <p:spPr/>
        <p:txBody>
          <a:bodyPr/>
          <a:lstStyle/>
          <a:p>
            <a:fld id="{F655CE3A-448C-A649-817E-1C9B2AD9D562}" type="slidenum">
              <a:rPr lang="en-US" smtClean="0"/>
              <a:t>‹#›</a:t>
            </a:fld>
            <a:endParaRPr lang="en-US"/>
          </a:p>
        </p:txBody>
      </p:sp>
    </p:spTree>
    <p:extLst>
      <p:ext uri="{BB962C8B-B14F-4D97-AF65-F5344CB8AC3E}">
        <p14:creationId xmlns:p14="http://schemas.microsoft.com/office/powerpoint/2010/main" val="33671139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F685CE-0AF3-BF4E-B5DB-E479AE83252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E02D84F-ADBF-E64E-B5B6-2E369A90233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A40EF7D-8941-FB44-B5ED-B2DB3A9B0C14}"/>
              </a:ext>
            </a:extLst>
          </p:cNvPr>
          <p:cNvSpPr>
            <a:spLocks noGrp="1"/>
          </p:cNvSpPr>
          <p:nvPr>
            <p:ph type="dt" sz="half" idx="10"/>
          </p:nvPr>
        </p:nvSpPr>
        <p:spPr/>
        <p:txBody>
          <a:bodyPr/>
          <a:lstStyle/>
          <a:p>
            <a:fld id="{16FA2883-9FBF-6746-BC7D-0916BFF840B1}" type="datetimeFigureOut">
              <a:rPr lang="en-US" smtClean="0"/>
              <a:t>12/3/19</a:t>
            </a:fld>
            <a:endParaRPr lang="en-US"/>
          </a:p>
        </p:txBody>
      </p:sp>
      <p:sp>
        <p:nvSpPr>
          <p:cNvPr id="5" name="Footer Placeholder 4">
            <a:extLst>
              <a:ext uri="{FF2B5EF4-FFF2-40B4-BE49-F238E27FC236}">
                <a16:creationId xmlns:a16="http://schemas.microsoft.com/office/drawing/2014/main" id="{6FED4E9E-BB65-A84A-98A7-8CB27439C8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25997E-B141-4547-80E2-0F0B4A5C8078}"/>
              </a:ext>
            </a:extLst>
          </p:cNvPr>
          <p:cNvSpPr>
            <a:spLocks noGrp="1"/>
          </p:cNvSpPr>
          <p:nvPr>
            <p:ph type="sldNum" sz="quarter" idx="12"/>
          </p:nvPr>
        </p:nvSpPr>
        <p:spPr/>
        <p:txBody>
          <a:bodyPr/>
          <a:lstStyle/>
          <a:p>
            <a:fld id="{F655CE3A-448C-A649-817E-1C9B2AD9D562}" type="slidenum">
              <a:rPr lang="en-US" smtClean="0"/>
              <a:t>‹#›</a:t>
            </a:fld>
            <a:endParaRPr lang="en-US"/>
          </a:p>
        </p:txBody>
      </p:sp>
    </p:spTree>
    <p:extLst>
      <p:ext uri="{BB962C8B-B14F-4D97-AF65-F5344CB8AC3E}">
        <p14:creationId xmlns:p14="http://schemas.microsoft.com/office/powerpoint/2010/main" val="3410035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F6049C-2A7C-0645-96EA-38FD719F237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0888469-A4D1-2B48-85F6-BA445F49733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3DD1DAF-BA6B-AA46-BFFA-0DAAB091B35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3E014B2-31B5-184C-A681-902A32A1B85B}"/>
              </a:ext>
            </a:extLst>
          </p:cNvPr>
          <p:cNvSpPr>
            <a:spLocks noGrp="1"/>
          </p:cNvSpPr>
          <p:nvPr>
            <p:ph type="dt" sz="half" idx="10"/>
          </p:nvPr>
        </p:nvSpPr>
        <p:spPr/>
        <p:txBody>
          <a:bodyPr/>
          <a:lstStyle/>
          <a:p>
            <a:fld id="{16FA2883-9FBF-6746-BC7D-0916BFF840B1}" type="datetimeFigureOut">
              <a:rPr lang="en-US" smtClean="0"/>
              <a:t>12/3/19</a:t>
            </a:fld>
            <a:endParaRPr lang="en-US"/>
          </a:p>
        </p:txBody>
      </p:sp>
      <p:sp>
        <p:nvSpPr>
          <p:cNvPr id="6" name="Footer Placeholder 5">
            <a:extLst>
              <a:ext uri="{FF2B5EF4-FFF2-40B4-BE49-F238E27FC236}">
                <a16:creationId xmlns:a16="http://schemas.microsoft.com/office/drawing/2014/main" id="{1244906C-A345-864F-8774-00B3C2EE00D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8484AD7-348B-3B42-ADEF-EACFDAE7B89B}"/>
              </a:ext>
            </a:extLst>
          </p:cNvPr>
          <p:cNvSpPr>
            <a:spLocks noGrp="1"/>
          </p:cNvSpPr>
          <p:nvPr>
            <p:ph type="sldNum" sz="quarter" idx="12"/>
          </p:nvPr>
        </p:nvSpPr>
        <p:spPr/>
        <p:txBody>
          <a:bodyPr/>
          <a:lstStyle/>
          <a:p>
            <a:fld id="{F655CE3A-448C-A649-817E-1C9B2AD9D562}" type="slidenum">
              <a:rPr lang="en-US" smtClean="0"/>
              <a:t>‹#›</a:t>
            </a:fld>
            <a:endParaRPr lang="en-US"/>
          </a:p>
        </p:txBody>
      </p:sp>
    </p:spTree>
    <p:extLst>
      <p:ext uri="{BB962C8B-B14F-4D97-AF65-F5344CB8AC3E}">
        <p14:creationId xmlns:p14="http://schemas.microsoft.com/office/powerpoint/2010/main" val="4209345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899331-8A5D-4B45-8FBF-41C3F207234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2441F47-E7DA-B645-A91B-849B068986F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619ED5E-A37B-6E4E-BF47-210BAE4AA7C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08C2554-73AA-5F41-8F5D-E64F163D5BB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8E71C2B-9E82-AC4C-928F-B8D80F73333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0A788B3-A75E-6840-BC27-FC3E338CDF1B}"/>
              </a:ext>
            </a:extLst>
          </p:cNvPr>
          <p:cNvSpPr>
            <a:spLocks noGrp="1"/>
          </p:cNvSpPr>
          <p:nvPr>
            <p:ph type="dt" sz="half" idx="10"/>
          </p:nvPr>
        </p:nvSpPr>
        <p:spPr/>
        <p:txBody>
          <a:bodyPr/>
          <a:lstStyle/>
          <a:p>
            <a:fld id="{16FA2883-9FBF-6746-BC7D-0916BFF840B1}" type="datetimeFigureOut">
              <a:rPr lang="en-US" smtClean="0"/>
              <a:t>12/3/19</a:t>
            </a:fld>
            <a:endParaRPr lang="en-US"/>
          </a:p>
        </p:txBody>
      </p:sp>
      <p:sp>
        <p:nvSpPr>
          <p:cNvPr id="8" name="Footer Placeholder 7">
            <a:extLst>
              <a:ext uri="{FF2B5EF4-FFF2-40B4-BE49-F238E27FC236}">
                <a16:creationId xmlns:a16="http://schemas.microsoft.com/office/drawing/2014/main" id="{38D89C23-A256-9846-A3F2-5E36AFC5685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A698EA4-D0E4-E348-A027-D9BEC22459D2}"/>
              </a:ext>
            </a:extLst>
          </p:cNvPr>
          <p:cNvSpPr>
            <a:spLocks noGrp="1"/>
          </p:cNvSpPr>
          <p:nvPr>
            <p:ph type="sldNum" sz="quarter" idx="12"/>
          </p:nvPr>
        </p:nvSpPr>
        <p:spPr/>
        <p:txBody>
          <a:bodyPr/>
          <a:lstStyle/>
          <a:p>
            <a:fld id="{F655CE3A-448C-A649-817E-1C9B2AD9D562}" type="slidenum">
              <a:rPr lang="en-US" smtClean="0"/>
              <a:t>‹#›</a:t>
            </a:fld>
            <a:endParaRPr lang="en-US"/>
          </a:p>
        </p:txBody>
      </p:sp>
    </p:spTree>
    <p:extLst>
      <p:ext uri="{BB962C8B-B14F-4D97-AF65-F5344CB8AC3E}">
        <p14:creationId xmlns:p14="http://schemas.microsoft.com/office/powerpoint/2010/main" val="1532339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203DAA-E950-5F40-AE05-2017CBA4DD5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23240F9-1282-C34F-AD88-AA255002E3F5}"/>
              </a:ext>
            </a:extLst>
          </p:cNvPr>
          <p:cNvSpPr>
            <a:spLocks noGrp="1"/>
          </p:cNvSpPr>
          <p:nvPr>
            <p:ph type="dt" sz="half" idx="10"/>
          </p:nvPr>
        </p:nvSpPr>
        <p:spPr/>
        <p:txBody>
          <a:bodyPr/>
          <a:lstStyle/>
          <a:p>
            <a:fld id="{16FA2883-9FBF-6746-BC7D-0916BFF840B1}" type="datetimeFigureOut">
              <a:rPr lang="en-US" smtClean="0"/>
              <a:t>12/3/19</a:t>
            </a:fld>
            <a:endParaRPr lang="en-US"/>
          </a:p>
        </p:txBody>
      </p:sp>
      <p:sp>
        <p:nvSpPr>
          <p:cNvPr id="4" name="Footer Placeholder 3">
            <a:extLst>
              <a:ext uri="{FF2B5EF4-FFF2-40B4-BE49-F238E27FC236}">
                <a16:creationId xmlns:a16="http://schemas.microsoft.com/office/drawing/2014/main" id="{246525D4-F1E6-9747-9D02-1B252B19751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9BDC522-2EEB-174F-A281-E5FA07D69CBD}"/>
              </a:ext>
            </a:extLst>
          </p:cNvPr>
          <p:cNvSpPr>
            <a:spLocks noGrp="1"/>
          </p:cNvSpPr>
          <p:nvPr>
            <p:ph type="sldNum" sz="quarter" idx="12"/>
          </p:nvPr>
        </p:nvSpPr>
        <p:spPr/>
        <p:txBody>
          <a:bodyPr/>
          <a:lstStyle/>
          <a:p>
            <a:fld id="{F655CE3A-448C-A649-817E-1C9B2AD9D562}" type="slidenum">
              <a:rPr lang="en-US" smtClean="0"/>
              <a:t>‹#›</a:t>
            </a:fld>
            <a:endParaRPr lang="en-US"/>
          </a:p>
        </p:txBody>
      </p:sp>
    </p:spTree>
    <p:extLst>
      <p:ext uri="{BB962C8B-B14F-4D97-AF65-F5344CB8AC3E}">
        <p14:creationId xmlns:p14="http://schemas.microsoft.com/office/powerpoint/2010/main" val="490235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565D574-F7F1-F043-B700-E9B0F16CD8C6}"/>
              </a:ext>
            </a:extLst>
          </p:cNvPr>
          <p:cNvSpPr>
            <a:spLocks noGrp="1"/>
          </p:cNvSpPr>
          <p:nvPr>
            <p:ph type="dt" sz="half" idx="10"/>
          </p:nvPr>
        </p:nvSpPr>
        <p:spPr/>
        <p:txBody>
          <a:bodyPr/>
          <a:lstStyle/>
          <a:p>
            <a:fld id="{16FA2883-9FBF-6746-BC7D-0916BFF840B1}" type="datetimeFigureOut">
              <a:rPr lang="en-US" smtClean="0"/>
              <a:t>12/3/19</a:t>
            </a:fld>
            <a:endParaRPr lang="en-US"/>
          </a:p>
        </p:txBody>
      </p:sp>
      <p:sp>
        <p:nvSpPr>
          <p:cNvPr id="3" name="Footer Placeholder 2">
            <a:extLst>
              <a:ext uri="{FF2B5EF4-FFF2-40B4-BE49-F238E27FC236}">
                <a16:creationId xmlns:a16="http://schemas.microsoft.com/office/drawing/2014/main" id="{E462CF7E-42DD-9A49-B9FE-AB0BED58FE8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1F79B7D-ED95-D345-9774-030149A93FC5}"/>
              </a:ext>
            </a:extLst>
          </p:cNvPr>
          <p:cNvSpPr>
            <a:spLocks noGrp="1"/>
          </p:cNvSpPr>
          <p:nvPr>
            <p:ph type="sldNum" sz="quarter" idx="12"/>
          </p:nvPr>
        </p:nvSpPr>
        <p:spPr/>
        <p:txBody>
          <a:bodyPr/>
          <a:lstStyle/>
          <a:p>
            <a:fld id="{F655CE3A-448C-A649-817E-1C9B2AD9D562}" type="slidenum">
              <a:rPr lang="en-US" smtClean="0"/>
              <a:t>‹#›</a:t>
            </a:fld>
            <a:endParaRPr lang="en-US"/>
          </a:p>
        </p:txBody>
      </p:sp>
    </p:spTree>
    <p:extLst>
      <p:ext uri="{BB962C8B-B14F-4D97-AF65-F5344CB8AC3E}">
        <p14:creationId xmlns:p14="http://schemas.microsoft.com/office/powerpoint/2010/main" val="37236901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98A9E7-0235-744E-8A0B-D96C7D4DD52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9927DA0-8D1B-F24C-8311-4C78E50086F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14605EF-4E24-FF43-9BC5-AD8FDA9DA45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7E12F29-B2CD-4F4A-B83B-F8900A0573E8}"/>
              </a:ext>
            </a:extLst>
          </p:cNvPr>
          <p:cNvSpPr>
            <a:spLocks noGrp="1"/>
          </p:cNvSpPr>
          <p:nvPr>
            <p:ph type="dt" sz="half" idx="10"/>
          </p:nvPr>
        </p:nvSpPr>
        <p:spPr/>
        <p:txBody>
          <a:bodyPr/>
          <a:lstStyle/>
          <a:p>
            <a:fld id="{16FA2883-9FBF-6746-BC7D-0916BFF840B1}" type="datetimeFigureOut">
              <a:rPr lang="en-US" smtClean="0"/>
              <a:t>12/3/19</a:t>
            </a:fld>
            <a:endParaRPr lang="en-US"/>
          </a:p>
        </p:txBody>
      </p:sp>
      <p:sp>
        <p:nvSpPr>
          <p:cNvPr id="6" name="Footer Placeholder 5">
            <a:extLst>
              <a:ext uri="{FF2B5EF4-FFF2-40B4-BE49-F238E27FC236}">
                <a16:creationId xmlns:a16="http://schemas.microsoft.com/office/drawing/2014/main" id="{45782553-FAA7-024B-8C15-2A01585D870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296AF47-CAD0-2F48-9879-3844709DBD0A}"/>
              </a:ext>
            </a:extLst>
          </p:cNvPr>
          <p:cNvSpPr>
            <a:spLocks noGrp="1"/>
          </p:cNvSpPr>
          <p:nvPr>
            <p:ph type="sldNum" sz="quarter" idx="12"/>
          </p:nvPr>
        </p:nvSpPr>
        <p:spPr/>
        <p:txBody>
          <a:bodyPr/>
          <a:lstStyle/>
          <a:p>
            <a:fld id="{F655CE3A-448C-A649-817E-1C9B2AD9D562}" type="slidenum">
              <a:rPr lang="en-US" smtClean="0"/>
              <a:t>‹#›</a:t>
            </a:fld>
            <a:endParaRPr lang="en-US"/>
          </a:p>
        </p:txBody>
      </p:sp>
    </p:spTree>
    <p:extLst>
      <p:ext uri="{BB962C8B-B14F-4D97-AF65-F5344CB8AC3E}">
        <p14:creationId xmlns:p14="http://schemas.microsoft.com/office/powerpoint/2010/main" val="17648997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FADFA-A692-DB4F-8323-1551DD34637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26BB5D7-A915-E146-A99C-49BA4ED0F3F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9A15469-AFB7-564F-94E1-934679CE15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5C07E5F-9964-CD4C-B72D-924BC6400123}"/>
              </a:ext>
            </a:extLst>
          </p:cNvPr>
          <p:cNvSpPr>
            <a:spLocks noGrp="1"/>
          </p:cNvSpPr>
          <p:nvPr>
            <p:ph type="dt" sz="half" idx="10"/>
          </p:nvPr>
        </p:nvSpPr>
        <p:spPr/>
        <p:txBody>
          <a:bodyPr/>
          <a:lstStyle/>
          <a:p>
            <a:fld id="{16FA2883-9FBF-6746-BC7D-0916BFF840B1}" type="datetimeFigureOut">
              <a:rPr lang="en-US" smtClean="0"/>
              <a:t>12/3/19</a:t>
            </a:fld>
            <a:endParaRPr lang="en-US"/>
          </a:p>
        </p:txBody>
      </p:sp>
      <p:sp>
        <p:nvSpPr>
          <p:cNvPr id="6" name="Footer Placeholder 5">
            <a:extLst>
              <a:ext uri="{FF2B5EF4-FFF2-40B4-BE49-F238E27FC236}">
                <a16:creationId xmlns:a16="http://schemas.microsoft.com/office/drawing/2014/main" id="{F3F173DB-5F85-E649-A308-982B76CC1D4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E1F7554-8DF8-8141-B8D6-14A47AB2DB94}"/>
              </a:ext>
            </a:extLst>
          </p:cNvPr>
          <p:cNvSpPr>
            <a:spLocks noGrp="1"/>
          </p:cNvSpPr>
          <p:nvPr>
            <p:ph type="sldNum" sz="quarter" idx="12"/>
          </p:nvPr>
        </p:nvSpPr>
        <p:spPr/>
        <p:txBody>
          <a:bodyPr/>
          <a:lstStyle/>
          <a:p>
            <a:fld id="{F655CE3A-448C-A649-817E-1C9B2AD9D562}" type="slidenum">
              <a:rPr lang="en-US" smtClean="0"/>
              <a:t>‹#›</a:t>
            </a:fld>
            <a:endParaRPr lang="en-US"/>
          </a:p>
        </p:txBody>
      </p:sp>
    </p:spTree>
    <p:extLst>
      <p:ext uri="{BB962C8B-B14F-4D97-AF65-F5344CB8AC3E}">
        <p14:creationId xmlns:p14="http://schemas.microsoft.com/office/powerpoint/2010/main" val="26529292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8461003-385A-6F4D-9826-14F510CAF12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0638BD6-6245-4E41-8D4C-B9D520C5273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3512D3-17F7-A943-BAA6-8E0C308D051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FA2883-9FBF-6746-BC7D-0916BFF840B1}" type="datetimeFigureOut">
              <a:rPr lang="en-US" smtClean="0"/>
              <a:t>12/3/19</a:t>
            </a:fld>
            <a:endParaRPr lang="en-US"/>
          </a:p>
        </p:txBody>
      </p:sp>
      <p:sp>
        <p:nvSpPr>
          <p:cNvPr id="5" name="Footer Placeholder 4">
            <a:extLst>
              <a:ext uri="{FF2B5EF4-FFF2-40B4-BE49-F238E27FC236}">
                <a16:creationId xmlns:a16="http://schemas.microsoft.com/office/drawing/2014/main" id="{18C876F6-6696-9A46-91E5-72B9017276E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7E0AF45-FC71-7D4E-BE1A-21688F03DBE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55CE3A-448C-A649-817E-1C9B2AD9D562}" type="slidenum">
              <a:rPr lang="en-US" smtClean="0"/>
              <a:t>‹#›</a:t>
            </a:fld>
            <a:endParaRPr lang="en-US"/>
          </a:p>
        </p:txBody>
      </p:sp>
    </p:spTree>
    <p:extLst>
      <p:ext uri="{BB962C8B-B14F-4D97-AF65-F5344CB8AC3E}">
        <p14:creationId xmlns:p14="http://schemas.microsoft.com/office/powerpoint/2010/main" val="6880640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ctrTitle"/>
          </p:nvPr>
        </p:nvSpPr>
        <p:spPr/>
        <p:txBody>
          <a:bodyPr/>
          <a:lstStyle/>
          <a:p>
            <a:pPr eaLnBrk="1" hangingPunct="1"/>
            <a:r>
              <a:rPr lang="en-US" altLang="en-US" dirty="0"/>
              <a:t>L</a:t>
            </a:r>
            <a:r>
              <a:rPr lang="fr-CA" altLang="en-US" dirty="0"/>
              <a:t>’Essai Argumentatif</a:t>
            </a:r>
            <a:endParaRPr lang="en-US" altLang="en-US" dirty="0"/>
          </a:p>
        </p:txBody>
      </p:sp>
      <p:sp>
        <p:nvSpPr>
          <p:cNvPr id="23555" name="Rectangle 3"/>
          <p:cNvSpPr>
            <a:spLocks noGrp="1" noChangeArrowheads="1"/>
          </p:cNvSpPr>
          <p:nvPr>
            <p:ph type="subTitle" idx="1"/>
          </p:nvPr>
        </p:nvSpPr>
        <p:spPr/>
        <p:txBody>
          <a:bodyPr/>
          <a:lstStyle/>
          <a:p>
            <a:pPr eaLnBrk="1" hangingPunct="1"/>
            <a:r>
              <a:rPr lang="fr-CA" altLang="en-US"/>
              <a:t>Description </a:t>
            </a:r>
          </a:p>
          <a:p>
            <a:pPr eaLnBrk="1" hangingPunct="1"/>
            <a:r>
              <a:rPr lang="fr-CA" altLang="en-US"/>
              <a:t>Bons conseils</a:t>
            </a:r>
            <a:endParaRPr lang="en-US" altLang="en-US"/>
          </a:p>
        </p:txBody>
      </p:sp>
    </p:spTree>
    <p:extLst>
      <p:ext uri="{BB962C8B-B14F-4D97-AF65-F5344CB8AC3E}">
        <p14:creationId xmlns:p14="http://schemas.microsoft.com/office/powerpoint/2010/main" val="5839969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altLang="en-US" sz="3200" dirty="0" err="1"/>
              <a:t>L’essai</a:t>
            </a:r>
            <a:r>
              <a:rPr lang="en-US" altLang="en-US" sz="3200" dirty="0"/>
              <a:t> </a:t>
            </a:r>
            <a:r>
              <a:rPr lang="en-US" altLang="en-US" sz="3200" dirty="0" err="1"/>
              <a:t>argumentatif</a:t>
            </a:r>
            <a:br>
              <a:rPr lang="fr-CA" altLang="en-US" sz="3200" dirty="0"/>
            </a:br>
            <a:r>
              <a:rPr lang="fr-CA" altLang="en-US" sz="3200" dirty="0"/>
              <a:t>12.5% de la note</a:t>
            </a:r>
            <a:endParaRPr lang="en-US" altLang="en-US" sz="3200" dirty="0"/>
          </a:p>
        </p:txBody>
      </p:sp>
      <p:graphicFrame>
        <p:nvGraphicFramePr>
          <p:cNvPr id="78851" name="Group 3"/>
          <p:cNvGraphicFramePr>
            <a:graphicFrameLocks noGrp="1"/>
          </p:cNvGraphicFramePr>
          <p:nvPr>
            <p:ph idx="1"/>
          </p:nvPr>
        </p:nvGraphicFramePr>
        <p:xfrm>
          <a:off x="2133600" y="1600201"/>
          <a:ext cx="7899400" cy="4144963"/>
        </p:xfrm>
        <a:graphic>
          <a:graphicData uri="http://schemas.openxmlformats.org/drawingml/2006/table">
            <a:tbl>
              <a:tblPr/>
              <a:tblGrid>
                <a:gridCol w="3949700">
                  <a:extLst>
                    <a:ext uri="{9D8B030D-6E8A-4147-A177-3AD203B41FA5}">
                      <a16:colId xmlns:a16="http://schemas.microsoft.com/office/drawing/2014/main" val="20000"/>
                    </a:ext>
                  </a:extLst>
                </a:gridCol>
                <a:gridCol w="3949700">
                  <a:extLst>
                    <a:ext uri="{9D8B030D-6E8A-4147-A177-3AD203B41FA5}">
                      <a16:colId xmlns:a16="http://schemas.microsoft.com/office/drawing/2014/main" val="20001"/>
                    </a:ext>
                  </a:extLst>
                </a:gridCol>
              </a:tblGrid>
              <a:tr h="414496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charset="0"/>
                          <a:ea typeface="Calibri" pitchFamily="34" charset="0"/>
                          <a:cs typeface="Times New Roman" pitchFamily="18" charset="0"/>
                        </a:rPr>
                        <a:t>               You will write a persuasive essay to submit to a French writing contest. The essay topic is based on three accompanying sources that present different viewpoints on the topic and include both print and audio material. First, you will have 6 minutes to read the essay topic and the printed material. Afterward, you will hear the audio material twice; you should take notes while you listen. Then, you will have 40 minutes to prepare and write your essay.</a:t>
                      </a:r>
                    </a:p>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Arial" charset="0"/>
                        <a:ea typeface="Calibri" pitchFamily="34"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charset="0"/>
                          <a:ea typeface="Calibri" pitchFamily="34" charset="0"/>
                          <a:cs typeface="Times New Roman" pitchFamily="18" charset="0"/>
                        </a:rPr>
                        <a:t>               In your persuasive essay, you should present the sources’ different viewpoints on the topic and also clearly indicate your own viewpoint and defend it thoroughly. Use information from all of the sources to support your essay. As you refer to the sources, identify them appropriately. Also, organize your essay into clear paragraphs.   </a:t>
                      </a:r>
                      <a:endParaRPr kumimoji="0" lang="en-US" sz="1000" b="0" i="0" u="none" strike="noStrike" cap="none" normalizeH="0" baseline="0">
                        <a:ln>
                          <a:noFill/>
                        </a:ln>
                        <a:solidFill>
                          <a:schemeClr val="tx1"/>
                        </a:solidFill>
                        <a:effectLst/>
                        <a:latin typeface="Arial" charset="0"/>
                        <a:ea typeface="Calibri" pitchFamily="34"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a:ln>
                            <a:noFill/>
                          </a:ln>
                          <a:solidFill>
                            <a:schemeClr val="tx1"/>
                          </a:solidFill>
                          <a:effectLst/>
                          <a:latin typeface="Arial" charset="0"/>
                          <a:ea typeface="Calibri" pitchFamily="34" charset="0"/>
                          <a:cs typeface="Times New Roman" pitchFamily="18" charset="0"/>
                        </a:rPr>
                        <a:t>               Vous allez écrire un essai persuasif pour </a:t>
                      </a:r>
                      <a:r>
                        <a:rPr kumimoji="0" lang="fr-FR" sz="1200" b="0" i="0" u="sng" strike="noStrike" cap="none" normalizeH="0" baseline="0">
                          <a:ln>
                            <a:noFill/>
                          </a:ln>
                          <a:solidFill>
                            <a:schemeClr val="tx1"/>
                          </a:solidFill>
                          <a:effectLst/>
                          <a:latin typeface="Arial" charset="0"/>
                          <a:ea typeface="Calibri" pitchFamily="34" charset="0"/>
                          <a:cs typeface="Times New Roman" pitchFamily="18" charset="0"/>
                        </a:rPr>
                        <a:t>un concours d’écriture</a:t>
                      </a:r>
                      <a:r>
                        <a:rPr kumimoji="0" lang="fr-FR" sz="1200" b="0" i="0" u="none" strike="noStrike" cap="none" normalizeH="0" baseline="0">
                          <a:ln>
                            <a:noFill/>
                          </a:ln>
                          <a:solidFill>
                            <a:schemeClr val="tx1"/>
                          </a:solidFill>
                          <a:effectLst/>
                          <a:latin typeface="Arial" charset="0"/>
                          <a:ea typeface="Calibri" pitchFamily="34" charset="0"/>
                          <a:cs typeface="Times New Roman" pitchFamily="18" charset="0"/>
                        </a:rPr>
                        <a:t> de langue française. Le sujet de l’essai est basé sur </a:t>
                      </a:r>
                      <a:r>
                        <a:rPr kumimoji="0" lang="fr-FR" sz="1200" b="0" i="0" u="sng" strike="noStrike" cap="none" normalizeH="0" baseline="0">
                          <a:ln>
                            <a:noFill/>
                          </a:ln>
                          <a:solidFill>
                            <a:schemeClr val="tx1"/>
                          </a:solidFill>
                          <a:effectLst/>
                          <a:latin typeface="Arial" charset="0"/>
                          <a:ea typeface="Calibri" pitchFamily="34" charset="0"/>
                          <a:cs typeface="Times New Roman" pitchFamily="18" charset="0"/>
                        </a:rPr>
                        <a:t>trois sources ci-jointes</a:t>
                      </a:r>
                      <a:r>
                        <a:rPr kumimoji="0" lang="fr-FR" sz="1200" b="0" i="0" u="none" strike="noStrike" cap="none" normalizeH="0" baseline="0">
                          <a:ln>
                            <a:noFill/>
                          </a:ln>
                          <a:solidFill>
                            <a:schemeClr val="tx1"/>
                          </a:solidFill>
                          <a:effectLst/>
                          <a:latin typeface="Arial" charset="0"/>
                          <a:ea typeface="Calibri" pitchFamily="34" charset="0"/>
                          <a:cs typeface="Times New Roman" pitchFamily="18" charset="0"/>
                        </a:rPr>
                        <a:t>, qui présentent </a:t>
                      </a:r>
                      <a:r>
                        <a:rPr kumimoji="0" lang="fr-FR" sz="1200" b="0" i="0" u="sng" strike="noStrike" cap="none" normalizeH="0" baseline="0">
                          <a:ln>
                            <a:noFill/>
                          </a:ln>
                          <a:solidFill>
                            <a:schemeClr val="tx1"/>
                          </a:solidFill>
                          <a:effectLst/>
                          <a:latin typeface="Arial" charset="0"/>
                          <a:ea typeface="Calibri" pitchFamily="34" charset="0"/>
                          <a:cs typeface="Times New Roman" pitchFamily="18" charset="0"/>
                        </a:rPr>
                        <a:t>des points de vue différents</a:t>
                      </a:r>
                      <a:r>
                        <a:rPr kumimoji="0" lang="fr-FR" sz="1200" b="0" i="0" u="none" strike="noStrike" cap="none" normalizeH="0" baseline="0">
                          <a:ln>
                            <a:noFill/>
                          </a:ln>
                          <a:solidFill>
                            <a:schemeClr val="tx1"/>
                          </a:solidFill>
                          <a:effectLst/>
                          <a:latin typeface="Arial" charset="0"/>
                          <a:ea typeface="Calibri" pitchFamily="34" charset="0"/>
                          <a:cs typeface="Times New Roman" pitchFamily="18" charset="0"/>
                        </a:rPr>
                        <a:t> sur le sujet et qui comprennent à la fois du matériel audio et imprimé. Vous aurez d’abord </a:t>
                      </a:r>
                      <a:r>
                        <a:rPr kumimoji="0" lang="fr-FR" sz="1200" b="0" i="0" u="sng" strike="noStrike" cap="none" normalizeH="0" baseline="0">
                          <a:ln>
                            <a:noFill/>
                          </a:ln>
                          <a:solidFill>
                            <a:schemeClr val="tx1"/>
                          </a:solidFill>
                          <a:effectLst/>
                          <a:latin typeface="Arial" charset="0"/>
                          <a:ea typeface="Calibri" pitchFamily="34" charset="0"/>
                          <a:cs typeface="Times New Roman" pitchFamily="18" charset="0"/>
                        </a:rPr>
                        <a:t>6 minutes pour lire le sujet de l’essai et le matériel imprimé</a:t>
                      </a:r>
                      <a:r>
                        <a:rPr kumimoji="0" lang="fr-FR" sz="1200" b="0" i="0" u="none" strike="noStrike" cap="none" normalizeH="0" baseline="0">
                          <a:ln>
                            <a:noFill/>
                          </a:ln>
                          <a:solidFill>
                            <a:schemeClr val="tx1"/>
                          </a:solidFill>
                          <a:effectLst/>
                          <a:latin typeface="Arial" charset="0"/>
                          <a:ea typeface="Calibri" pitchFamily="34" charset="0"/>
                          <a:cs typeface="Times New Roman" pitchFamily="18" charset="0"/>
                        </a:rPr>
                        <a:t>. Ensuite, vous écouterez l’audio deux fois; vous devriez prendre des notes pendant que vous écoutez. Enfin, vous aurez </a:t>
                      </a:r>
                      <a:r>
                        <a:rPr kumimoji="0" lang="fr-FR" sz="1200" b="0" i="0" u="sng" strike="noStrike" cap="none" normalizeH="0" baseline="0">
                          <a:ln>
                            <a:noFill/>
                          </a:ln>
                          <a:solidFill>
                            <a:schemeClr val="tx1"/>
                          </a:solidFill>
                          <a:effectLst/>
                          <a:latin typeface="Arial" charset="0"/>
                          <a:ea typeface="Calibri" pitchFamily="34" charset="0"/>
                          <a:cs typeface="Times New Roman" pitchFamily="18" charset="0"/>
                        </a:rPr>
                        <a:t>40 minutes</a:t>
                      </a:r>
                      <a:r>
                        <a:rPr kumimoji="0" lang="fr-FR" sz="1200" b="0" i="0" u="none" strike="noStrike" cap="none" normalizeH="0" baseline="0">
                          <a:ln>
                            <a:noFill/>
                          </a:ln>
                          <a:solidFill>
                            <a:schemeClr val="tx1"/>
                          </a:solidFill>
                          <a:effectLst/>
                          <a:latin typeface="Arial" charset="0"/>
                          <a:ea typeface="Calibri" pitchFamily="34" charset="0"/>
                          <a:cs typeface="Times New Roman" pitchFamily="18" charset="0"/>
                        </a:rPr>
                        <a:t> pour préparer et écrire votre essai.</a:t>
                      </a:r>
                    </a:p>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Arial" charset="0"/>
                        <a:ea typeface="Calibri" pitchFamily="34"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fr-FR" sz="1200" b="0" i="0" u="none" strike="noStrike" cap="none" normalizeH="0" baseline="0">
                          <a:ln>
                            <a:noFill/>
                          </a:ln>
                          <a:solidFill>
                            <a:schemeClr val="tx1"/>
                          </a:solidFill>
                          <a:effectLst/>
                          <a:latin typeface="Arial" charset="0"/>
                          <a:ea typeface="Calibri" pitchFamily="34" charset="0"/>
                          <a:cs typeface="Times New Roman" pitchFamily="18" charset="0"/>
                        </a:rPr>
                        <a:t>               Dans votre essai, vous devriez présenter </a:t>
                      </a:r>
                      <a:r>
                        <a:rPr kumimoji="0" lang="fr-FR" sz="1200" b="0" i="0" u="sng" strike="noStrike" cap="none" normalizeH="0" baseline="0">
                          <a:ln>
                            <a:noFill/>
                          </a:ln>
                          <a:solidFill>
                            <a:schemeClr val="tx1"/>
                          </a:solidFill>
                          <a:effectLst/>
                          <a:latin typeface="Arial" charset="0"/>
                          <a:ea typeface="Calibri" pitchFamily="34" charset="0"/>
                          <a:cs typeface="Times New Roman" pitchFamily="18" charset="0"/>
                        </a:rPr>
                        <a:t>les points de vue différents des sources</a:t>
                      </a:r>
                      <a:r>
                        <a:rPr kumimoji="0" lang="fr-FR" sz="1200" b="0" i="0" u="none" strike="noStrike" cap="none" normalizeH="0" baseline="0">
                          <a:ln>
                            <a:noFill/>
                          </a:ln>
                          <a:solidFill>
                            <a:schemeClr val="tx1"/>
                          </a:solidFill>
                          <a:effectLst/>
                          <a:latin typeface="Arial" charset="0"/>
                          <a:ea typeface="Calibri" pitchFamily="34" charset="0"/>
                          <a:cs typeface="Times New Roman" pitchFamily="18" charset="0"/>
                        </a:rPr>
                        <a:t> sur le sujet et aussi indiquer clairement </a:t>
                      </a:r>
                      <a:r>
                        <a:rPr kumimoji="0" lang="fr-FR" sz="1200" b="0" i="0" u="sng" strike="noStrike" cap="none" normalizeH="0" baseline="0">
                          <a:ln>
                            <a:noFill/>
                          </a:ln>
                          <a:solidFill>
                            <a:schemeClr val="tx1"/>
                          </a:solidFill>
                          <a:effectLst/>
                          <a:latin typeface="Arial" charset="0"/>
                          <a:ea typeface="Calibri" pitchFamily="34" charset="0"/>
                          <a:cs typeface="Times New Roman" pitchFamily="18" charset="0"/>
                        </a:rPr>
                        <a:t>votre propre point de vue que vous défendrez à fond.</a:t>
                      </a:r>
                      <a:r>
                        <a:rPr kumimoji="0" lang="fr-FR" sz="1200" b="0" i="0" u="none" strike="noStrike" cap="none" normalizeH="0" baseline="0">
                          <a:ln>
                            <a:noFill/>
                          </a:ln>
                          <a:solidFill>
                            <a:schemeClr val="tx1"/>
                          </a:solidFill>
                          <a:effectLst/>
                          <a:latin typeface="Arial" charset="0"/>
                          <a:ea typeface="Calibri" pitchFamily="34" charset="0"/>
                          <a:cs typeface="Times New Roman" pitchFamily="18" charset="0"/>
                        </a:rPr>
                        <a:t> Utilisez les renseignements fournis par toutes les sources pour soutenir votre essai. Quand vous ferez référence aux sources, </a:t>
                      </a:r>
                      <a:r>
                        <a:rPr kumimoji="0" lang="fr-FR" sz="1200" b="0" i="0" u="sng" strike="noStrike" cap="none" normalizeH="0" baseline="0">
                          <a:ln>
                            <a:noFill/>
                          </a:ln>
                          <a:solidFill>
                            <a:schemeClr val="tx1"/>
                          </a:solidFill>
                          <a:effectLst/>
                          <a:latin typeface="Arial" charset="0"/>
                          <a:ea typeface="Calibri" pitchFamily="34" charset="0"/>
                          <a:cs typeface="Times New Roman" pitchFamily="18" charset="0"/>
                        </a:rPr>
                        <a:t>identifiez-les </a:t>
                      </a:r>
                      <a:r>
                        <a:rPr kumimoji="0" lang="fr-FR" sz="1200" b="0" i="0" u="none" strike="noStrike" cap="none" normalizeH="0" baseline="0">
                          <a:ln>
                            <a:noFill/>
                          </a:ln>
                          <a:solidFill>
                            <a:schemeClr val="tx1"/>
                          </a:solidFill>
                          <a:effectLst/>
                          <a:latin typeface="Arial" charset="0"/>
                          <a:ea typeface="Calibri" pitchFamily="34" charset="0"/>
                          <a:cs typeface="Times New Roman" pitchFamily="18" charset="0"/>
                        </a:rPr>
                        <a:t>de façon appropriée. </a:t>
                      </a:r>
                      <a:r>
                        <a:rPr kumimoji="0" lang="en-US" sz="1200" b="0" i="0" u="sng" strike="noStrike" cap="none" normalizeH="0" baseline="0">
                          <a:ln>
                            <a:noFill/>
                          </a:ln>
                          <a:solidFill>
                            <a:schemeClr val="tx1"/>
                          </a:solidFill>
                          <a:effectLst/>
                          <a:latin typeface="Arial" charset="0"/>
                          <a:ea typeface="Calibri" pitchFamily="34" charset="0"/>
                          <a:cs typeface="Times New Roman" pitchFamily="18" charset="0"/>
                        </a:rPr>
                        <a:t>Organisez aussi votre essai</a:t>
                      </a:r>
                      <a:r>
                        <a:rPr kumimoji="0" lang="en-US" sz="1200" b="0" i="0" u="none" strike="noStrike" cap="none" normalizeH="0" baseline="0">
                          <a:ln>
                            <a:noFill/>
                          </a:ln>
                          <a:solidFill>
                            <a:schemeClr val="tx1"/>
                          </a:solidFill>
                          <a:effectLst/>
                          <a:latin typeface="Arial" charset="0"/>
                          <a:ea typeface="Calibri" pitchFamily="34" charset="0"/>
                          <a:cs typeface="Times New Roman" pitchFamily="18" charset="0"/>
                        </a:rPr>
                        <a:t> en paragraphes bien distincts.</a:t>
                      </a:r>
                      <a:endParaRPr kumimoji="0" lang="en-US" sz="1800" b="0" i="0" u="none" strike="noStrike" cap="none" normalizeH="0" baseline="0">
                        <a:ln>
                          <a:noFill/>
                        </a:ln>
                        <a:solidFill>
                          <a:schemeClr val="tx1"/>
                        </a:solidFill>
                        <a:effectLst/>
                        <a:latin typeface="Arial" charset="0"/>
                        <a:ea typeface="Calibri" pitchFamily="34"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7798013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fr-CA" altLang="en-US" sz="2800" b="1" dirty="0"/>
              <a:t>Vocabulaire nécessaire pour l’essai argumentatif</a:t>
            </a:r>
            <a:endParaRPr lang="en-US" altLang="en-US" sz="2800" b="1" dirty="0"/>
          </a:p>
        </p:txBody>
      </p:sp>
      <p:sp>
        <p:nvSpPr>
          <p:cNvPr id="29699" name="Rectangle 3"/>
          <p:cNvSpPr>
            <a:spLocks noGrp="1" noChangeArrowheads="1"/>
          </p:cNvSpPr>
          <p:nvPr>
            <p:ph type="body" idx="1"/>
          </p:nvPr>
        </p:nvSpPr>
        <p:spPr/>
        <p:txBody>
          <a:bodyPr/>
          <a:lstStyle/>
          <a:p>
            <a:pPr marL="0" indent="0" eaLnBrk="1" hangingPunct="1">
              <a:buNone/>
            </a:pPr>
            <a:r>
              <a:rPr lang="fr-CA" altLang="en-US" dirty="0"/>
              <a:t> Vous devez présenter les idées des 3 sources et les citer CLAIREMENT:</a:t>
            </a:r>
          </a:p>
          <a:p>
            <a:pPr lvl="1" eaLnBrk="1" hangingPunct="1"/>
            <a:r>
              <a:rPr lang="fr-CA" altLang="en-US" i="1" dirty="0"/>
              <a:t>D’après l’audio…, selon le tableau…</a:t>
            </a:r>
          </a:p>
          <a:p>
            <a:pPr lvl="1" eaLnBrk="1" hangingPunct="1"/>
            <a:r>
              <a:rPr lang="fr-CA" altLang="en-US" i="1" dirty="0"/>
              <a:t>En regardant le graphe…En lisant le rapport…</a:t>
            </a:r>
          </a:p>
          <a:p>
            <a:pPr lvl="1" eaLnBrk="1" hangingPunct="1"/>
            <a:r>
              <a:rPr lang="fr-CA" altLang="en-US" i="1" dirty="0"/>
              <a:t>Dans l’article, il est évident que…</a:t>
            </a:r>
          </a:p>
          <a:p>
            <a:pPr lvl="1" eaLnBrk="1" hangingPunct="1"/>
            <a:r>
              <a:rPr lang="fr-CA" altLang="en-US" i="1" dirty="0"/>
              <a:t>En écoutant l’audio, le podcast, il est apparent que…</a:t>
            </a:r>
          </a:p>
          <a:p>
            <a:pPr lvl="1" eaLnBrk="1" hangingPunct="1"/>
            <a:r>
              <a:rPr lang="fr-CA" altLang="en-US" i="1" dirty="0"/>
              <a:t>On voit que… nous comprenons que…</a:t>
            </a:r>
          </a:p>
          <a:p>
            <a:pPr marL="457200" lvl="1" indent="0" eaLnBrk="1" hangingPunct="1">
              <a:buNone/>
            </a:pPr>
            <a:endParaRPr lang="fr-CA" altLang="en-US" i="1" dirty="0"/>
          </a:p>
          <a:p>
            <a:pPr lvl="1" eaLnBrk="1" hangingPunct="1"/>
            <a:r>
              <a:rPr lang="fr-CA" altLang="en-US" b="1" i="1" dirty="0"/>
              <a:t>NE PAS UTILISER LE « tu » </a:t>
            </a:r>
            <a:r>
              <a:rPr lang="fr-CA" altLang="en-US" i="1" dirty="0"/>
              <a:t> Utiliser « on », « nous » ou « je »</a:t>
            </a:r>
            <a:endParaRPr lang="en-US" altLang="en-US" i="1" dirty="0"/>
          </a:p>
        </p:txBody>
      </p:sp>
    </p:spTree>
    <p:extLst>
      <p:ext uri="{BB962C8B-B14F-4D97-AF65-F5344CB8AC3E}">
        <p14:creationId xmlns:p14="http://schemas.microsoft.com/office/powerpoint/2010/main" val="20619556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fr-CA" altLang="en-US" sz="2800" b="1" dirty="0"/>
              <a:t>Vocabulaire nécessaire pour l’essai Argumentatif</a:t>
            </a:r>
            <a:endParaRPr lang="en-US" altLang="en-US" sz="2800" b="1" dirty="0"/>
          </a:p>
        </p:txBody>
      </p:sp>
      <p:sp>
        <p:nvSpPr>
          <p:cNvPr id="33795" name="Rectangle 3"/>
          <p:cNvSpPr>
            <a:spLocks noGrp="1" noChangeArrowheads="1"/>
          </p:cNvSpPr>
          <p:nvPr>
            <p:ph type="body" idx="1"/>
          </p:nvPr>
        </p:nvSpPr>
        <p:spPr/>
        <p:txBody>
          <a:bodyPr/>
          <a:lstStyle/>
          <a:p>
            <a:pPr eaLnBrk="1" hangingPunct="1"/>
            <a:r>
              <a:rPr lang="fr-CA" altLang="en-US" dirty="0"/>
              <a:t>Vous devez comparer des points de vue différents</a:t>
            </a:r>
          </a:p>
          <a:p>
            <a:pPr eaLnBrk="1" hangingPunct="1"/>
            <a:endParaRPr lang="fr-CA" altLang="en-US" dirty="0"/>
          </a:p>
          <a:p>
            <a:pPr lvl="1" eaLnBrk="1" hangingPunct="1"/>
            <a:r>
              <a:rPr lang="fr-CA" altLang="en-US" i="1" dirty="0"/>
              <a:t>D’un côté….de l’autre…</a:t>
            </a:r>
          </a:p>
          <a:p>
            <a:pPr lvl="1" eaLnBrk="1" hangingPunct="1"/>
            <a:r>
              <a:rPr lang="fr-CA" altLang="en-US" i="1" dirty="0"/>
              <a:t>D’une part….d’autre part….</a:t>
            </a:r>
          </a:p>
          <a:p>
            <a:pPr lvl="1" eaLnBrk="1" hangingPunct="1"/>
            <a:r>
              <a:rPr lang="fr-CA" altLang="en-US" i="1" dirty="0"/>
              <a:t>Par contre…..en revanche…</a:t>
            </a:r>
          </a:p>
          <a:p>
            <a:pPr lvl="1" eaLnBrk="1" hangingPunct="1"/>
            <a:r>
              <a:rPr lang="fr-CA" altLang="en-US" i="1" dirty="0"/>
              <a:t>Cependant….néanmoins</a:t>
            </a:r>
          </a:p>
          <a:p>
            <a:pPr lvl="1" eaLnBrk="1" hangingPunct="1"/>
            <a:endParaRPr lang="fr-CA" altLang="en-US" i="1" dirty="0"/>
          </a:p>
          <a:p>
            <a:pPr>
              <a:defRPr/>
            </a:pPr>
            <a:r>
              <a:rPr lang="fr-CA" dirty="0"/>
              <a:t>Utilisez une bonne variété de mots de liaison: </a:t>
            </a:r>
            <a:r>
              <a:rPr lang="fr-CA" i="1" dirty="0"/>
              <a:t>Donc, Ainsi, C’est pourquoi, En somme, Enfin,</a:t>
            </a:r>
            <a:r>
              <a:rPr lang="fr-CA" dirty="0"/>
              <a:t> etc…</a:t>
            </a:r>
          </a:p>
        </p:txBody>
      </p:sp>
    </p:spTree>
    <p:extLst>
      <p:ext uri="{BB962C8B-B14F-4D97-AF65-F5344CB8AC3E}">
        <p14:creationId xmlns:p14="http://schemas.microsoft.com/office/powerpoint/2010/main" val="10834827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fr-CA" altLang="en-US" sz="2800" b="1" dirty="0"/>
              <a:t>Vocabulaire nécessaire pour l’essai argumentatif : donner son opinion</a:t>
            </a:r>
            <a:endParaRPr lang="en-US" altLang="en-US" sz="2800" b="1" dirty="0"/>
          </a:p>
        </p:txBody>
      </p:sp>
      <p:sp>
        <p:nvSpPr>
          <p:cNvPr id="34819" name="Rectangle 3"/>
          <p:cNvSpPr>
            <a:spLocks noGrp="1" noChangeArrowheads="1"/>
          </p:cNvSpPr>
          <p:nvPr>
            <p:ph type="body" idx="1"/>
          </p:nvPr>
        </p:nvSpPr>
        <p:spPr/>
        <p:txBody>
          <a:bodyPr/>
          <a:lstStyle/>
          <a:p>
            <a:pPr marL="0" indent="0" eaLnBrk="1" hangingPunct="1">
              <a:buNone/>
            </a:pPr>
            <a:endParaRPr lang="fr-CA" altLang="en-US" i="1" dirty="0"/>
          </a:p>
          <a:p>
            <a:pPr marL="0" indent="0" eaLnBrk="1" hangingPunct="1">
              <a:lnSpc>
                <a:spcPct val="150000"/>
              </a:lnSpc>
              <a:buNone/>
            </a:pPr>
            <a:r>
              <a:rPr lang="fr-CA" altLang="en-US" i="1" dirty="0"/>
              <a:t>A mon avis….	</a:t>
            </a:r>
          </a:p>
          <a:p>
            <a:pPr marL="0" indent="0" eaLnBrk="1" hangingPunct="1">
              <a:lnSpc>
                <a:spcPct val="150000"/>
              </a:lnSpc>
              <a:buNone/>
            </a:pPr>
            <a:r>
              <a:rPr lang="fr-CA" altLang="en-US" i="1" dirty="0"/>
              <a:t>En ce qui me concerne… selon moi…</a:t>
            </a:r>
          </a:p>
          <a:p>
            <a:pPr marL="0" indent="0" eaLnBrk="1" hangingPunct="1">
              <a:lnSpc>
                <a:spcPct val="150000"/>
              </a:lnSpc>
              <a:buNone/>
            </a:pPr>
            <a:r>
              <a:rPr lang="fr-CA" altLang="en-US" i="1" dirty="0"/>
              <a:t>je partage l’opinion de….je suis de l’avis de…. </a:t>
            </a:r>
          </a:p>
          <a:p>
            <a:pPr marL="0" indent="0" eaLnBrk="1" hangingPunct="1">
              <a:lnSpc>
                <a:spcPct val="150000"/>
              </a:lnSpc>
              <a:buNone/>
            </a:pPr>
            <a:r>
              <a:rPr lang="fr-CA" altLang="en-US" i="1" dirty="0"/>
              <a:t>Je suis d’accord/ ne suis pas d’accord avec …</a:t>
            </a:r>
            <a:endParaRPr lang="fr-CA" altLang="en-US" sz="2400" i="1" dirty="0"/>
          </a:p>
          <a:p>
            <a:pPr eaLnBrk="1" hangingPunct="1"/>
            <a:endParaRPr lang="fr-CA" altLang="en-US" sz="2400" i="1" dirty="0"/>
          </a:p>
          <a:p>
            <a:pPr eaLnBrk="1" hangingPunct="1">
              <a:buFontTx/>
              <a:buNone/>
            </a:pPr>
            <a:endParaRPr lang="fr-CA" altLang="en-US" sz="2400" dirty="0"/>
          </a:p>
          <a:p>
            <a:pPr eaLnBrk="1" hangingPunct="1">
              <a:buFontTx/>
              <a:buNone/>
            </a:pPr>
            <a:endParaRPr lang="en-US" altLang="en-US" sz="2400" dirty="0"/>
          </a:p>
        </p:txBody>
      </p:sp>
    </p:spTree>
    <p:extLst>
      <p:ext uri="{BB962C8B-B14F-4D97-AF65-F5344CB8AC3E}">
        <p14:creationId xmlns:p14="http://schemas.microsoft.com/office/powerpoint/2010/main" val="30010225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B1077BF8-A379-F641-957B-B8AD07AD7E76}"/>
              </a:ext>
            </a:extLst>
          </p:cNvPr>
          <p:cNvSpPr txBox="1">
            <a:spLocks noChangeArrowheads="1"/>
          </p:cNvSpPr>
          <p:nvPr/>
        </p:nvSpPr>
        <p:spPr>
          <a:xfrm>
            <a:off x="838200" y="3651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CA" altLang="en-US" sz="2800" b="1" dirty="0"/>
              <a:t>Exemple de plan</a:t>
            </a:r>
            <a:endParaRPr lang="en-US" altLang="en-US" sz="2800" b="1" dirty="0"/>
          </a:p>
        </p:txBody>
      </p:sp>
      <p:sp>
        <p:nvSpPr>
          <p:cNvPr id="4" name="TextBox 3">
            <a:extLst>
              <a:ext uri="{FF2B5EF4-FFF2-40B4-BE49-F238E27FC236}">
                <a16:creationId xmlns:a16="http://schemas.microsoft.com/office/drawing/2014/main" id="{ABD8A3BE-AEF7-9845-9D8A-6238D406D189}"/>
              </a:ext>
            </a:extLst>
          </p:cNvPr>
          <p:cNvSpPr txBox="1"/>
          <p:nvPr/>
        </p:nvSpPr>
        <p:spPr>
          <a:xfrm>
            <a:off x="1344058" y="1690688"/>
            <a:ext cx="10401502" cy="2308324"/>
          </a:xfrm>
          <a:prstGeom prst="rect">
            <a:avLst/>
          </a:prstGeom>
          <a:noFill/>
        </p:spPr>
        <p:txBody>
          <a:bodyPr wrap="none" rtlCol="0">
            <a:spAutoFit/>
          </a:bodyPr>
          <a:lstStyle/>
          <a:p>
            <a:r>
              <a:rPr lang="en-US" dirty="0"/>
              <a:t>1</a:t>
            </a:r>
            <a:r>
              <a:rPr lang="en-US" b="1" dirty="0"/>
              <a:t>. </a:t>
            </a:r>
            <a:r>
              <a:rPr lang="en-US" dirty="0"/>
              <a:t>Introduction</a:t>
            </a:r>
          </a:p>
          <a:p>
            <a:r>
              <a:rPr lang="en-US" dirty="0"/>
              <a:t>Ex: </a:t>
            </a:r>
            <a:r>
              <a:rPr lang="en-US" i="1" dirty="0"/>
              <a:t>Le port du voile </a:t>
            </a:r>
            <a:r>
              <a:rPr lang="en-US" i="1" dirty="0" err="1"/>
              <a:t>est</a:t>
            </a:r>
            <a:r>
              <a:rPr lang="en-US" i="1" dirty="0"/>
              <a:t> un </a:t>
            </a:r>
            <a:r>
              <a:rPr lang="en-US" i="1" dirty="0" err="1"/>
              <a:t>sujet</a:t>
            </a:r>
            <a:r>
              <a:rPr lang="en-US" i="1" dirty="0"/>
              <a:t> </a:t>
            </a:r>
            <a:r>
              <a:rPr lang="en-US" i="1" dirty="0" err="1"/>
              <a:t>controversé</a:t>
            </a:r>
            <a:r>
              <a:rPr lang="en-US" i="1" dirty="0"/>
              <a:t> </a:t>
            </a:r>
            <a:r>
              <a:rPr lang="en-US" i="1" dirty="0" err="1"/>
              <a:t>en</a:t>
            </a:r>
            <a:r>
              <a:rPr lang="en-US" i="1" dirty="0"/>
              <a:t> France </a:t>
            </a:r>
            <a:r>
              <a:rPr lang="en-US" i="1" dirty="0" err="1"/>
              <a:t>depuis</a:t>
            </a:r>
            <a:r>
              <a:rPr lang="en-US" i="1" dirty="0"/>
              <a:t> 30 </a:t>
            </a:r>
            <a:r>
              <a:rPr lang="en-US" i="1" dirty="0" err="1"/>
              <a:t>ans</a:t>
            </a:r>
            <a:r>
              <a:rPr lang="en-US" i="1" dirty="0"/>
              <a:t>….</a:t>
            </a:r>
          </a:p>
          <a:p>
            <a:endParaRPr lang="en-US" dirty="0"/>
          </a:p>
          <a:p>
            <a:r>
              <a:rPr lang="en-US" dirty="0"/>
              <a:t>2. </a:t>
            </a:r>
            <a:r>
              <a:rPr lang="en-US" dirty="0" err="1"/>
              <a:t>Exprimez</a:t>
            </a:r>
            <a:r>
              <a:rPr lang="en-US" dirty="0"/>
              <a:t> </a:t>
            </a:r>
            <a:r>
              <a:rPr lang="en-US" b="1" dirty="0" err="1"/>
              <a:t>clairement</a:t>
            </a:r>
            <a:r>
              <a:rPr lang="en-US" b="1" dirty="0"/>
              <a:t> </a:t>
            </a:r>
            <a:r>
              <a:rPr lang="en-US" dirty="0" err="1"/>
              <a:t>votre</a:t>
            </a:r>
            <a:r>
              <a:rPr lang="en-US" dirty="0"/>
              <a:t> opinion et </a:t>
            </a:r>
            <a:r>
              <a:rPr lang="en-US" dirty="0" err="1"/>
              <a:t>citez</a:t>
            </a:r>
            <a:r>
              <a:rPr lang="en-US" dirty="0"/>
              <a:t> les sources qui la </a:t>
            </a:r>
            <a:r>
              <a:rPr lang="en-US" dirty="0" err="1"/>
              <a:t>soutiennent</a:t>
            </a:r>
            <a:endParaRPr lang="en-US" dirty="0"/>
          </a:p>
          <a:p>
            <a:endParaRPr lang="en-US" dirty="0"/>
          </a:p>
          <a:p>
            <a:r>
              <a:rPr lang="en-US" dirty="0"/>
              <a:t>3. </a:t>
            </a:r>
            <a:r>
              <a:rPr lang="en-US" dirty="0" err="1"/>
              <a:t>Expliquez</a:t>
            </a:r>
            <a:r>
              <a:rPr lang="en-US" dirty="0"/>
              <a:t> </a:t>
            </a:r>
            <a:r>
              <a:rPr lang="en-US" dirty="0" err="1"/>
              <a:t>pourquoi</a:t>
            </a:r>
            <a:r>
              <a:rPr lang="en-US" dirty="0"/>
              <a:t> </a:t>
            </a:r>
            <a:r>
              <a:rPr lang="en-US" dirty="0" err="1"/>
              <a:t>vous</a:t>
            </a:r>
            <a:r>
              <a:rPr lang="en-US" dirty="0"/>
              <a:t> </a:t>
            </a:r>
            <a:r>
              <a:rPr lang="en-US" dirty="0" err="1"/>
              <a:t>n’êtes</a:t>
            </a:r>
            <a:r>
              <a:rPr lang="en-US" dirty="0"/>
              <a:t> pas </a:t>
            </a:r>
            <a:r>
              <a:rPr lang="en-US" dirty="0" err="1"/>
              <a:t>d’accord</a:t>
            </a:r>
            <a:r>
              <a:rPr lang="en-US" dirty="0"/>
              <a:t> avec la source / </a:t>
            </a:r>
            <a:r>
              <a:rPr lang="en-US"/>
              <a:t>les sources  </a:t>
            </a:r>
            <a:r>
              <a:rPr lang="en-US" dirty="0"/>
              <a:t>qui </a:t>
            </a:r>
            <a:r>
              <a:rPr lang="en-US" dirty="0" err="1"/>
              <a:t>défend</a:t>
            </a:r>
            <a:r>
              <a:rPr lang="en-US" dirty="0"/>
              <a:t>(</a:t>
            </a:r>
            <a:r>
              <a:rPr lang="en-US" dirty="0" err="1"/>
              <a:t>ent</a:t>
            </a:r>
            <a:r>
              <a:rPr lang="en-US" dirty="0"/>
              <a:t>) </a:t>
            </a:r>
            <a:r>
              <a:rPr lang="en-US" dirty="0" err="1"/>
              <a:t>l’opinion</a:t>
            </a:r>
            <a:r>
              <a:rPr lang="en-US" dirty="0"/>
              <a:t> contraire.</a:t>
            </a:r>
          </a:p>
          <a:p>
            <a:endParaRPr lang="en-US" dirty="0"/>
          </a:p>
          <a:p>
            <a:r>
              <a:rPr lang="en-US" dirty="0"/>
              <a:t>4. Petite conclusion</a:t>
            </a:r>
          </a:p>
        </p:txBody>
      </p:sp>
    </p:spTree>
    <p:extLst>
      <p:ext uri="{BB962C8B-B14F-4D97-AF65-F5344CB8AC3E}">
        <p14:creationId xmlns:p14="http://schemas.microsoft.com/office/powerpoint/2010/main" val="26294458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FB56E30-DDA2-FD4C-8761-46775887F5E1}"/>
              </a:ext>
            </a:extLst>
          </p:cNvPr>
          <p:cNvSpPr/>
          <p:nvPr/>
        </p:nvSpPr>
        <p:spPr>
          <a:xfrm>
            <a:off x="844625" y="922918"/>
            <a:ext cx="10084107" cy="646331"/>
          </a:xfrm>
          <a:prstGeom prst="rect">
            <a:avLst/>
          </a:prstGeom>
        </p:spPr>
        <p:txBody>
          <a:bodyPr wrap="square">
            <a:spAutoFit/>
          </a:bodyPr>
          <a:lstStyle/>
          <a:p>
            <a:r>
              <a:rPr lang="fr-FR" dirty="0">
                <a:latin typeface="Calibri" panose="020F0502020204030204" pitchFamily="34" charset="0"/>
                <a:ea typeface="Calibri" panose="020F0502020204030204" pitchFamily="34" charset="0"/>
                <a:cs typeface="Times New Roman" panose="02020603050405020304" pitchFamily="18" charset="0"/>
              </a:rPr>
              <a:t>‘Beaucoup de gens ont peur de l’IA. Je crois qu’ils ont tort et que l’IA peut être très utile pour l’homme. Il faut qu‘on accepte la technologie du futur et qu’on permette aux robots de nous aider. ‘</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a:extLst>
              <a:ext uri="{FF2B5EF4-FFF2-40B4-BE49-F238E27FC236}">
                <a16:creationId xmlns:a16="http://schemas.microsoft.com/office/drawing/2014/main" id="{5E72812D-7AD2-A340-B7E8-FC52ABCFB130}"/>
              </a:ext>
            </a:extLst>
          </p:cNvPr>
          <p:cNvSpPr/>
          <p:nvPr/>
        </p:nvSpPr>
        <p:spPr>
          <a:xfrm>
            <a:off x="1030320" y="165253"/>
            <a:ext cx="4138184" cy="369332"/>
          </a:xfrm>
          <a:prstGeom prst="rect">
            <a:avLst/>
          </a:prstGeom>
        </p:spPr>
        <p:txBody>
          <a:bodyPr wrap="none">
            <a:spAutoFit/>
          </a:bodyPr>
          <a:lstStyle/>
          <a:p>
            <a:r>
              <a:rPr lang="fr-FR" b="1" dirty="0">
                <a:latin typeface="Calibri" panose="020F0502020204030204" pitchFamily="34" charset="0"/>
                <a:ea typeface="Calibri" panose="020F0502020204030204" pitchFamily="34" charset="0"/>
                <a:cs typeface="Times New Roman" panose="02020603050405020304" pitchFamily="18" charset="0"/>
              </a:rPr>
              <a:t>Faut-il résister à l’intelligence artificielle ?</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E74FBA16-D48E-254A-86B0-40E6EFD6268D}"/>
              </a:ext>
            </a:extLst>
          </p:cNvPr>
          <p:cNvSpPr/>
          <p:nvPr/>
        </p:nvSpPr>
        <p:spPr>
          <a:xfrm>
            <a:off x="844625" y="1772916"/>
            <a:ext cx="5368906" cy="369332"/>
          </a:xfrm>
          <a:prstGeom prst="rect">
            <a:avLst/>
          </a:prstGeom>
        </p:spPr>
        <p:txBody>
          <a:bodyPr wrap="none">
            <a:spAutoFit/>
          </a:bodyPr>
          <a:lstStyle/>
          <a:p>
            <a:r>
              <a:rPr lang="fr-FR" dirty="0">
                <a:latin typeface="Calibri" panose="020F0502020204030204" pitchFamily="34" charset="0"/>
                <a:ea typeface="Calibri" panose="020F0502020204030204" pitchFamily="34" charset="0"/>
                <a:cs typeface="Times New Roman" panose="02020603050405020304" pitchFamily="18" charset="0"/>
              </a:rPr>
              <a:t>‘Il faut que nous acceptions l’IA et que nous l’utilisions.’</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B868D531-D983-3E4C-AA84-1029FA2053F0}"/>
              </a:ext>
            </a:extLst>
          </p:cNvPr>
          <p:cNvSpPr/>
          <p:nvPr/>
        </p:nvSpPr>
        <p:spPr>
          <a:xfrm>
            <a:off x="844625" y="2345915"/>
            <a:ext cx="7627346" cy="369332"/>
          </a:xfrm>
          <a:prstGeom prst="rect">
            <a:avLst/>
          </a:prstGeom>
        </p:spPr>
        <p:txBody>
          <a:bodyPr wrap="square">
            <a:spAutoFit/>
          </a:bodyPr>
          <a:lstStyle/>
          <a:p>
            <a:r>
              <a:rPr lang="fr-FR" dirty="0">
                <a:latin typeface="Calibri" panose="020F0502020204030204" pitchFamily="34" charset="0"/>
                <a:ea typeface="Calibri" panose="020F0502020204030204" pitchFamily="34" charset="0"/>
                <a:cs typeface="Times New Roman" panose="02020603050405020304" pitchFamily="18" charset="0"/>
              </a:rPr>
              <a:t>‘ Il faut que l’on soit ouvert à l’IA et il ne faut pas qu’on lui résiste’</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
        <p:nvSpPr>
          <p:cNvPr id="6" name="Rectangle 5">
            <a:extLst>
              <a:ext uri="{FF2B5EF4-FFF2-40B4-BE49-F238E27FC236}">
                <a16:creationId xmlns:a16="http://schemas.microsoft.com/office/drawing/2014/main" id="{980D050D-95B6-5041-B83E-5DE221CEEF2F}"/>
              </a:ext>
            </a:extLst>
          </p:cNvPr>
          <p:cNvSpPr/>
          <p:nvPr/>
        </p:nvSpPr>
        <p:spPr>
          <a:xfrm>
            <a:off x="756491" y="2918914"/>
            <a:ext cx="9081572" cy="369332"/>
          </a:xfrm>
          <a:prstGeom prst="rect">
            <a:avLst/>
          </a:prstGeom>
        </p:spPr>
        <p:txBody>
          <a:bodyPr wrap="square">
            <a:spAutoFit/>
          </a:bodyPr>
          <a:lstStyle/>
          <a:p>
            <a:r>
              <a:rPr lang="fr-FR" dirty="0">
                <a:latin typeface="Calibri" panose="020F0502020204030204" pitchFamily="34" charset="0"/>
                <a:ea typeface="Calibri" panose="020F0502020204030204" pitchFamily="34" charset="0"/>
                <a:cs typeface="Times New Roman" panose="02020603050405020304" pitchFamily="18" charset="0"/>
              </a:rPr>
              <a:t>‘ Bien que l’IA remplace des métiers traditionnels, elle en crée aussi des nouveaux comme…’</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21052634-AF27-1E43-9031-74EB4046C715}"/>
              </a:ext>
            </a:extLst>
          </p:cNvPr>
          <p:cNvSpPr txBox="1"/>
          <p:nvPr/>
        </p:nvSpPr>
        <p:spPr>
          <a:xfrm>
            <a:off x="5297277" y="67678"/>
            <a:ext cx="3458383" cy="369332"/>
          </a:xfrm>
          <a:prstGeom prst="rect">
            <a:avLst/>
          </a:prstGeom>
          <a:noFill/>
        </p:spPr>
        <p:txBody>
          <a:bodyPr wrap="none" rtlCol="0">
            <a:spAutoFit/>
          </a:bodyPr>
          <a:lstStyle/>
          <a:p>
            <a:r>
              <a:rPr lang="en-US" dirty="0" err="1"/>
              <a:t>Exemples</a:t>
            </a:r>
            <a:r>
              <a:rPr lang="en-US" dirty="0"/>
              <a:t> de phrases au </a:t>
            </a:r>
            <a:r>
              <a:rPr lang="en-US" dirty="0" err="1"/>
              <a:t>subjonctif</a:t>
            </a:r>
            <a:r>
              <a:rPr lang="en-US" dirty="0"/>
              <a:t> </a:t>
            </a:r>
          </a:p>
        </p:txBody>
      </p:sp>
    </p:spTree>
    <p:extLst>
      <p:ext uri="{BB962C8B-B14F-4D97-AF65-F5344CB8AC3E}">
        <p14:creationId xmlns:p14="http://schemas.microsoft.com/office/powerpoint/2010/main" val="7752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F75F457-202B-DA43-A2D7-FFE9C3EF341A}"/>
              </a:ext>
            </a:extLst>
          </p:cNvPr>
          <p:cNvSpPr/>
          <p:nvPr/>
        </p:nvSpPr>
        <p:spPr>
          <a:xfrm>
            <a:off x="1604790" y="562468"/>
            <a:ext cx="8244289" cy="6186309"/>
          </a:xfrm>
          <a:prstGeom prst="rect">
            <a:avLst/>
          </a:prstGeom>
        </p:spPr>
        <p:txBody>
          <a:bodyPr wrap="square">
            <a:spAutoFit/>
          </a:bodyPr>
          <a:lstStyle/>
          <a:p>
            <a:r>
              <a:rPr lang="fr-FR" b="1" dirty="0">
                <a:latin typeface="Calibri" panose="020F0502020204030204" pitchFamily="34" charset="0"/>
                <a:ea typeface="Calibri" panose="020F0502020204030204" pitchFamily="34" charset="0"/>
                <a:cs typeface="Times New Roman" panose="02020603050405020304" pitchFamily="18" charset="0"/>
              </a:rPr>
              <a:t>Faut-il résister à l’intelligence artificielle ?</a:t>
            </a:r>
            <a:endParaRPr lang="en-US" dirty="0">
              <a:latin typeface="Calibri" panose="020F0502020204030204" pitchFamily="34" charset="0"/>
              <a:ea typeface="Calibri" panose="020F0502020204030204" pitchFamily="34" charset="0"/>
              <a:cs typeface="Times New Roman" panose="02020603050405020304" pitchFamily="18" charset="0"/>
            </a:endParaRPr>
          </a:p>
          <a:p>
            <a:r>
              <a:rPr lang="fr-FR" b="1" dirty="0">
                <a:latin typeface="Calibri" panose="020F0502020204030204" pitchFamily="34" charset="0"/>
                <a:ea typeface="Calibri" panose="020F0502020204030204" pitchFamily="34" charset="0"/>
                <a:cs typeface="Times New Roman" panose="02020603050405020304" pitchFamily="18" charset="0"/>
              </a:rPr>
              <a:t> </a:t>
            </a:r>
            <a:endParaRPr lang="en-US" dirty="0">
              <a:latin typeface="Calibri" panose="020F0502020204030204" pitchFamily="34" charset="0"/>
              <a:ea typeface="Calibri" panose="020F0502020204030204" pitchFamily="34" charset="0"/>
              <a:cs typeface="Times New Roman" panose="02020603050405020304" pitchFamily="18" charset="0"/>
            </a:endParaRPr>
          </a:p>
          <a:p>
            <a:r>
              <a:rPr lang="fr-FR" dirty="0">
                <a:latin typeface="Calibri" panose="020F0502020204030204" pitchFamily="34" charset="0"/>
                <a:ea typeface="Calibri" panose="020F0502020204030204" pitchFamily="34" charset="0"/>
                <a:cs typeface="Times New Roman" panose="02020603050405020304" pitchFamily="18" charset="0"/>
              </a:rPr>
              <a:t> </a:t>
            </a:r>
            <a:endParaRPr lang="en-US" dirty="0">
              <a:latin typeface="Calibri" panose="020F0502020204030204" pitchFamily="34" charset="0"/>
              <a:ea typeface="Calibri" panose="020F0502020204030204" pitchFamily="34" charset="0"/>
              <a:cs typeface="Times New Roman" panose="02020603050405020304" pitchFamily="18" charset="0"/>
            </a:endParaRPr>
          </a:p>
          <a:p>
            <a:pPr indent="457200"/>
            <a:r>
              <a:rPr lang="fr-FR" dirty="0">
                <a:latin typeface="Calibri" panose="020F0502020204030204" pitchFamily="34" charset="0"/>
                <a:ea typeface="Calibri" panose="020F0502020204030204" pitchFamily="34" charset="0"/>
                <a:cs typeface="Times New Roman" panose="02020603050405020304" pitchFamily="18" charset="0"/>
              </a:rPr>
              <a:t>	L’IA transforme déjà nos vies et va continuer de révolutionner notre quotidien. </a:t>
            </a:r>
            <a:r>
              <a:rPr lang="fr-FR" b="1" dirty="0">
                <a:latin typeface="Calibri" panose="020F0502020204030204" pitchFamily="34" charset="0"/>
                <a:ea typeface="Calibri" panose="020F0502020204030204" pitchFamily="34" charset="0"/>
                <a:cs typeface="Times New Roman" panose="02020603050405020304" pitchFamily="18" charset="0"/>
              </a:rPr>
              <a:t>À mon avis</a:t>
            </a:r>
            <a:r>
              <a:rPr lang="fr-FR" dirty="0">
                <a:latin typeface="Calibri" panose="020F0502020204030204" pitchFamily="34" charset="0"/>
                <a:ea typeface="Calibri" panose="020F0502020204030204" pitchFamily="34" charset="0"/>
                <a:cs typeface="Times New Roman" panose="02020603050405020304" pitchFamily="18" charset="0"/>
              </a:rPr>
              <a:t>, il est inutile voire impossible de résister à cette évolution technologique.</a:t>
            </a:r>
            <a:endParaRPr lang="en-US" dirty="0">
              <a:latin typeface="Calibri" panose="020F0502020204030204" pitchFamily="34" charset="0"/>
              <a:ea typeface="Calibri" panose="020F0502020204030204" pitchFamily="34" charset="0"/>
              <a:cs typeface="Times New Roman" panose="02020603050405020304" pitchFamily="18" charset="0"/>
            </a:endParaRPr>
          </a:p>
          <a:p>
            <a:r>
              <a:rPr lang="fr-FR" dirty="0">
                <a:latin typeface="Calibri" panose="020F0502020204030204" pitchFamily="34" charset="0"/>
                <a:ea typeface="Calibri" panose="020F0502020204030204" pitchFamily="34" charset="0"/>
                <a:cs typeface="Times New Roman" panose="02020603050405020304" pitchFamily="18" charset="0"/>
              </a:rPr>
              <a:t> </a:t>
            </a:r>
            <a:endParaRPr lang="en-US" dirty="0">
              <a:latin typeface="Calibri" panose="020F0502020204030204" pitchFamily="34" charset="0"/>
              <a:ea typeface="Calibri" panose="020F0502020204030204" pitchFamily="34" charset="0"/>
              <a:cs typeface="Times New Roman" panose="02020603050405020304" pitchFamily="18" charset="0"/>
            </a:endParaRPr>
          </a:p>
          <a:p>
            <a:r>
              <a:rPr lang="fr-FR" dirty="0">
                <a:latin typeface="Calibri" panose="020F0502020204030204" pitchFamily="34" charset="0"/>
                <a:ea typeface="Calibri" panose="020F0502020204030204" pitchFamily="34" charset="0"/>
                <a:cs typeface="Times New Roman" panose="02020603050405020304" pitchFamily="18" charset="0"/>
              </a:rPr>
              <a:t>	</a:t>
            </a:r>
            <a:r>
              <a:rPr lang="fr-FR" b="1" dirty="0">
                <a:latin typeface="Calibri" panose="020F0502020204030204" pitchFamily="34" charset="0"/>
                <a:ea typeface="Calibri" panose="020F0502020204030204" pitchFamily="34" charset="0"/>
                <a:cs typeface="Times New Roman" panose="02020603050405020304" pitchFamily="18" charset="0"/>
              </a:rPr>
              <a:t>Comme le souligne la source #3</a:t>
            </a:r>
            <a:r>
              <a:rPr lang="fr-FR" dirty="0">
                <a:latin typeface="Calibri" panose="020F0502020204030204" pitchFamily="34" charset="0"/>
                <a:ea typeface="Calibri" panose="020F0502020204030204" pitchFamily="34" charset="0"/>
                <a:cs typeface="Times New Roman" panose="02020603050405020304" pitchFamily="18" charset="0"/>
              </a:rPr>
              <a:t>, l’I.A ne va pas prendre la place de l’homme mais plutôt vise à ‘nous aider dans notre vie quotidienne.’ </a:t>
            </a:r>
            <a:r>
              <a:rPr lang="fr-FR" b="1" dirty="0">
                <a:latin typeface="Calibri" panose="020F0502020204030204" pitchFamily="34" charset="0"/>
                <a:ea typeface="Calibri" panose="020F0502020204030204" pitchFamily="34" charset="0"/>
                <a:cs typeface="Times New Roman" panose="02020603050405020304" pitchFamily="18" charset="0"/>
              </a:rPr>
              <a:t>Par exemple</a:t>
            </a:r>
            <a:r>
              <a:rPr lang="fr-FR" dirty="0">
                <a:latin typeface="Calibri" panose="020F0502020204030204" pitchFamily="34" charset="0"/>
                <a:ea typeface="Calibri" panose="020F0502020204030204" pitchFamily="34" charset="0"/>
                <a:cs typeface="Times New Roman" panose="02020603050405020304" pitchFamily="18" charset="0"/>
              </a:rPr>
              <a:t>, l’I.A peut être utile dans le domaine de l’éducation (enfants hospitalisés) et dans le domaine de l’aide aux personnes âgées (surveillance en cas de chute)</a:t>
            </a:r>
            <a:endParaRPr lang="en-US" dirty="0">
              <a:latin typeface="Calibri" panose="020F0502020204030204" pitchFamily="34" charset="0"/>
              <a:ea typeface="Calibri" panose="020F0502020204030204" pitchFamily="34" charset="0"/>
              <a:cs typeface="Times New Roman" panose="02020603050405020304" pitchFamily="18" charset="0"/>
            </a:endParaRPr>
          </a:p>
          <a:p>
            <a:r>
              <a:rPr lang="fr-FR" dirty="0">
                <a:latin typeface="Calibri" panose="020F0502020204030204" pitchFamily="34" charset="0"/>
                <a:ea typeface="Calibri" panose="020F0502020204030204" pitchFamily="34" charset="0"/>
                <a:cs typeface="Times New Roman" panose="02020603050405020304" pitchFamily="18" charset="0"/>
              </a:rPr>
              <a:t> </a:t>
            </a:r>
            <a:endParaRPr lang="en-US" dirty="0">
              <a:latin typeface="Calibri" panose="020F0502020204030204" pitchFamily="34" charset="0"/>
              <a:ea typeface="Calibri" panose="020F0502020204030204" pitchFamily="34" charset="0"/>
              <a:cs typeface="Times New Roman" panose="02020603050405020304" pitchFamily="18" charset="0"/>
            </a:endParaRPr>
          </a:p>
          <a:p>
            <a:r>
              <a:rPr lang="fr-FR" dirty="0">
                <a:latin typeface="Calibri" panose="020F0502020204030204" pitchFamily="34" charset="0"/>
                <a:ea typeface="Calibri" panose="020F0502020204030204" pitchFamily="34" charset="0"/>
                <a:cs typeface="Times New Roman" panose="02020603050405020304" pitchFamily="18" charset="0"/>
              </a:rPr>
              <a:t>	</a:t>
            </a:r>
            <a:r>
              <a:rPr lang="fr-FR" b="1" dirty="0">
                <a:latin typeface="Calibri" panose="020F0502020204030204" pitchFamily="34" charset="0"/>
                <a:ea typeface="Calibri" panose="020F0502020204030204" pitchFamily="34" charset="0"/>
                <a:cs typeface="Times New Roman" panose="02020603050405020304" pitchFamily="18" charset="0"/>
              </a:rPr>
              <a:t>En revanche</a:t>
            </a:r>
            <a:r>
              <a:rPr lang="fr-FR" dirty="0">
                <a:latin typeface="Calibri" panose="020F0502020204030204" pitchFamily="34" charset="0"/>
                <a:ea typeface="Calibri" panose="020F0502020204030204" pitchFamily="34" charset="0"/>
                <a:cs typeface="Times New Roman" panose="02020603050405020304" pitchFamily="18" charset="0"/>
              </a:rPr>
              <a:t>, </a:t>
            </a:r>
            <a:r>
              <a:rPr lang="fr-FR" b="1" dirty="0">
                <a:latin typeface="Calibri" panose="020F0502020204030204" pitchFamily="34" charset="0"/>
                <a:ea typeface="Calibri" panose="020F0502020204030204" pitchFamily="34" charset="0"/>
                <a:cs typeface="Times New Roman" panose="02020603050405020304" pitchFamily="18" charset="0"/>
              </a:rPr>
              <a:t>d’après la source #1</a:t>
            </a:r>
            <a:r>
              <a:rPr lang="fr-FR" dirty="0">
                <a:latin typeface="Calibri" panose="020F0502020204030204" pitchFamily="34" charset="0"/>
                <a:ea typeface="Calibri" panose="020F0502020204030204" pitchFamily="34" charset="0"/>
                <a:cs typeface="Times New Roman" panose="02020603050405020304" pitchFamily="18" charset="0"/>
              </a:rPr>
              <a:t> , l’I.A serait une menace pour les emplois actuels. Par exemple, </a:t>
            </a:r>
            <a:r>
              <a:rPr lang="fr-FR" b="1" dirty="0">
                <a:latin typeface="Calibri" panose="020F0502020204030204" pitchFamily="34" charset="0"/>
                <a:ea typeface="Calibri" panose="020F0502020204030204" pitchFamily="34" charset="0"/>
                <a:cs typeface="Times New Roman" panose="02020603050405020304" pitchFamily="18" charset="0"/>
              </a:rPr>
              <a:t>dans la source #2</a:t>
            </a:r>
            <a:r>
              <a:rPr lang="fr-FR" dirty="0">
                <a:latin typeface="Calibri" panose="020F0502020204030204" pitchFamily="34" charset="0"/>
                <a:ea typeface="Calibri" panose="020F0502020204030204" pitchFamily="34" charset="0"/>
                <a:cs typeface="Times New Roman" panose="02020603050405020304" pitchFamily="18" charset="0"/>
              </a:rPr>
              <a:t>, on peut voir que les secteurs des meubles et produits caoutchouc sont déjà automatisés à hauteur de 50% et 56%. Bien que certains emplois traditionnels soient menacés par l’I.A, </a:t>
            </a:r>
            <a:r>
              <a:rPr lang="fr-FR" b="1" dirty="0">
                <a:latin typeface="Calibri" panose="020F0502020204030204" pitchFamily="34" charset="0"/>
                <a:ea typeface="Calibri" panose="020F0502020204030204" pitchFamily="34" charset="0"/>
                <a:cs typeface="Times New Roman" panose="02020603050405020304" pitchFamily="18" charset="0"/>
              </a:rPr>
              <a:t>je pense que </a:t>
            </a:r>
            <a:r>
              <a:rPr lang="fr-FR" dirty="0">
                <a:latin typeface="Calibri" panose="020F0502020204030204" pitchFamily="34" charset="0"/>
                <a:ea typeface="Calibri" panose="020F0502020204030204" pitchFamily="34" charset="0"/>
                <a:cs typeface="Times New Roman" panose="02020603050405020304" pitchFamily="18" charset="0"/>
              </a:rPr>
              <a:t>d’autres secteurs vont bénéficier de l’émergence de cette technologie. En effet, </a:t>
            </a:r>
            <a:r>
              <a:rPr lang="fr-FR" b="1" dirty="0">
                <a:latin typeface="Calibri" panose="020F0502020204030204" pitchFamily="34" charset="0"/>
                <a:ea typeface="Calibri" panose="020F0502020204030204" pitchFamily="34" charset="0"/>
                <a:cs typeface="Times New Roman" panose="02020603050405020304" pitchFamily="18" charset="0"/>
              </a:rPr>
              <a:t>d’après la source #1</a:t>
            </a:r>
            <a:r>
              <a:rPr lang="fr-FR" dirty="0">
                <a:latin typeface="Calibri" panose="020F0502020204030204" pitchFamily="34" charset="0"/>
                <a:ea typeface="Calibri" panose="020F0502020204030204" pitchFamily="34" charset="0"/>
                <a:cs typeface="Times New Roman" panose="02020603050405020304" pitchFamily="18" charset="0"/>
              </a:rPr>
              <a:t>, certains métiers vont se créer comme les ‘data </a:t>
            </a:r>
            <a:r>
              <a:rPr lang="fr-FR" dirty="0" err="1">
                <a:latin typeface="Calibri" panose="020F0502020204030204" pitchFamily="34" charset="0"/>
                <a:ea typeface="Calibri" panose="020F0502020204030204" pitchFamily="34" charset="0"/>
                <a:cs typeface="Times New Roman" panose="02020603050405020304" pitchFamily="18" charset="0"/>
              </a:rPr>
              <a:t>scientists</a:t>
            </a:r>
            <a:r>
              <a:rPr lang="fr-FR" dirty="0">
                <a:latin typeface="Calibri" panose="020F0502020204030204" pitchFamily="34" charset="0"/>
                <a:ea typeface="Calibri" panose="020F0502020204030204" pitchFamily="34" charset="0"/>
                <a:cs typeface="Times New Roman" panose="02020603050405020304" pitchFamily="18" charset="0"/>
              </a:rPr>
              <a:t> et bio informaticiens’ </a:t>
            </a:r>
            <a:endParaRPr lang="en-US" dirty="0">
              <a:latin typeface="Calibri" panose="020F0502020204030204" pitchFamily="34" charset="0"/>
              <a:ea typeface="Calibri" panose="020F0502020204030204" pitchFamily="34" charset="0"/>
              <a:cs typeface="Times New Roman" panose="02020603050405020304" pitchFamily="18" charset="0"/>
            </a:endParaRPr>
          </a:p>
          <a:p>
            <a:r>
              <a:rPr lang="fr-FR" dirty="0">
                <a:latin typeface="Calibri" panose="020F0502020204030204" pitchFamily="34" charset="0"/>
                <a:ea typeface="Calibri" panose="020F0502020204030204" pitchFamily="34" charset="0"/>
                <a:cs typeface="Times New Roman" panose="02020603050405020304" pitchFamily="18" charset="0"/>
              </a:rPr>
              <a:t> </a:t>
            </a:r>
            <a:endParaRPr lang="en-US" dirty="0">
              <a:latin typeface="Calibri" panose="020F0502020204030204" pitchFamily="34" charset="0"/>
              <a:ea typeface="Calibri" panose="020F0502020204030204" pitchFamily="34" charset="0"/>
              <a:cs typeface="Times New Roman" panose="02020603050405020304" pitchFamily="18" charset="0"/>
            </a:endParaRPr>
          </a:p>
          <a:p>
            <a:r>
              <a:rPr lang="fr-FR" dirty="0">
                <a:latin typeface="Calibri" panose="020F0502020204030204" pitchFamily="34" charset="0"/>
                <a:ea typeface="Calibri" panose="020F0502020204030204" pitchFamily="34" charset="0"/>
                <a:cs typeface="Times New Roman" panose="02020603050405020304" pitchFamily="18" charset="0"/>
              </a:rPr>
              <a:t>	</a:t>
            </a:r>
            <a:r>
              <a:rPr lang="fr-FR" b="1" dirty="0">
                <a:latin typeface="Calibri" panose="020F0502020204030204" pitchFamily="34" charset="0"/>
                <a:ea typeface="Calibri" panose="020F0502020204030204" pitchFamily="34" charset="0"/>
                <a:cs typeface="Times New Roman" panose="02020603050405020304" pitchFamily="18" charset="0"/>
              </a:rPr>
              <a:t>En conclusion</a:t>
            </a:r>
            <a:r>
              <a:rPr lang="fr-FR" dirty="0">
                <a:latin typeface="Calibri" panose="020F0502020204030204" pitchFamily="34" charset="0"/>
                <a:ea typeface="Calibri" panose="020F0502020204030204" pitchFamily="34" charset="0"/>
                <a:cs typeface="Times New Roman" panose="02020603050405020304" pitchFamily="18" charset="0"/>
              </a:rPr>
              <a:t>, il est impossible de lutter contre le progrès. On doit accepter les innovations technologiques comme nous les avons déjà acceptées dans le domaine automobile</a:t>
            </a:r>
            <a:r>
              <a:rPr lang="en-US" dirty="0"/>
              <a:t> </a:t>
            </a:r>
          </a:p>
        </p:txBody>
      </p:sp>
      <p:sp>
        <p:nvSpPr>
          <p:cNvPr id="3" name="TextBox 2">
            <a:extLst>
              <a:ext uri="{FF2B5EF4-FFF2-40B4-BE49-F238E27FC236}">
                <a16:creationId xmlns:a16="http://schemas.microsoft.com/office/drawing/2014/main" id="{D7B0AC3F-BFAB-9B4C-BAB4-7D069338CCD7}"/>
              </a:ext>
            </a:extLst>
          </p:cNvPr>
          <p:cNvSpPr txBox="1"/>
          <p:nvPr/>
        </p:nvSpPr>
        <p:spPr>
          <a:xfrm>
            <a:off x="1604790" y="859316"/>
            <a:ext cx="1783180" cy="369332"/>
          </a:xfrm>
          <a:prstGeom prst="rect">
            <a:avLst/>
          </a:prstGeom>
          <a:noFill/>
        </p:spPr>
        <p:txBody>
          <a:bodyPr wrap="none" rtlCol="0">
            <a:spAutoFit/>
          </a:bodyPr>
          <a:lstStyle/>
          <a:p>
            <a:r>
              <a:rPr lang="en-US" i="1" dirty="0" err="1"/>
              <a:t>Exemple</a:t>
            </a:r>
            <a:r>
              <a:rPr lang="en-US" i="1" dirty="0"/>
              <a:t> de plan </a:t>
            </a:r>
          </a:p>
        </p:txBody>
      </p:sp>
    </p:spTree>
    <p:extLst>
      <p:ext uri="{BB962C8B-B14F-4D97-AF65-F5344CB8AC3E}">
        <p14:creationId xmlns:p14="http://schemas.microsoft.com/office/powerpoint/2010/main" val="21779012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125</TotalTime>
  <Words>910</Words>
  <Application>Microsoft Macintosh PowerPoint</Application>
  <PresentationFormat>Widescreen</PresentationFormat>
  <Paragraphs>61</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L’Essai Argumentatif</vt:lpstr>
      <vt:lpstr>L’essai argumentatif 12.5% de la note</vt:lpstr>
      <vt:lpstr>Vocabulaire nécessaire pour l’essai argumentatif</vt:lpstr>
      <vt:lpstr>Vocabulaire nécessaire pour l’essai Argumentatif</vt:lpstr>
      <vt:lpstr>Vocabulaire nécessaire pour l’essai argumentatif : donner son opinion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L’Essai Argumentatif</dc:title>
  <dc:creator>Jerrold Bellman</dc:creator>
  <cp:lastModifiedBy>Jerrold Bellman</cp:lastModifiedBy>
  <cp:revision>9</cp:revision>
  <cp:lastPrinted>2019-11-30T20:45:42Z</cp:lastPrinted>
  <dcterms:created xsi:type="dcterms:W3CDTF">2019-11-16T21:49:53Z</dcterms:created>
  <dcterms:modified xsi:type="dcterms:W3CDTF">2019-12-03T21:17:50Z</dcterms:modified>
</cp:coreProperties>
</file>