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9" r:id="rId2"/>
    <p:sldId id="256" r:id="rId3"/>
    <p:sldId id="257" r:id="rId4"/>
    <p:sldId id="258" r:id="rId5"/>
    <p:sldId id="260" r:id="rId6"/>
    <p:sldId id="259" r:id="rId7"/>
    <p:sldId id="27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35"/>
    <p:restoredTop sz="94595"/>
  </p:normalViewPr>
  <p:slideViewPr>
    <p:cSldViewPr snapToGrid="0" snapToObjects="1">
      <p:cViewPr varScale="1">
        <p:scale>
          <a:sx n="109" d="100"/>
          <a:sy n="109" d="100"/>
        </p:scale>
        <p:origin x="44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948A0-D36B-854B-82D1-BB8CFE3A74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62F40D-9EDA-684F-81CF-A3F06E4431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0D43DF-238D-2447-A21A-29BC96542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DA86-8FB5-1B42-A504-BB1267D8D393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A7A733-3840-4941-AC74-A4B9C4C98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C5EE2A-B352-4249-B152-9AF27D7F6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D731F-7847-0640-A578-EDA7114AC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089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23B49-54DD-144A-9CAF-32369782B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1B4D26-3B4C-8F45-80B9-9B019CC2A9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43FE32-9BE3-084E-A8D2-552D2C94B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DA86-8FB5-1B42-A504-BB1267D8D393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A8B1B4-53BA-F44F-8C89-44C59703F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EA7512-03EF-694B-852F-AD9A0A819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D731F-7847-0640-A578-EDA7114AC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62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80F86B-A26E-9E4F-AF45-67D3114E65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519996-7999-8C48-A95A-EA6568C9B7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7D2AB4-F3A2-5543-A378-5A431E764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DA86-8FB5-1B42-A504-BB1267D8D393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017680-FF0E-4940-A5E6-BAFFF2EE2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16BE71-ACE1-FB4D-8E41-DD9F9E1A4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D731F-7847-0640-A578-EDA7114AC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68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6EAD0-BFDE-EC4C-A074-F44BAA7C4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D9828A-9AE3-C74A-8707-5DA41FEF09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F27C89-991A-2043-BB1C-D71310F40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DA86-8FB5-1B42-A504-BB1267D8D393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30C193-1F60-1D46-9F42-CBA354D2C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5B97B8-E2B1-1540-B847-73F901F11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D731F-7847-0640-A578-EDA7114AC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523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343D1-1FFA-8648-9068-3621E0C63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BD8218-6CFC-C04C-BEB0-E256AE5AF4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897802-9539-BA45-AD81-0952F1F13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DA86-8FB5-1B42-A504-BB1267D8D393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F3BD58-A03D-E14E-92E1-CCC2E60B6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D2D28C-BAB9-F443-B919-800A23C40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D731F-7847-0640-A578-EDA7114AC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056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18472-EA64-A140-BFAD-A9225B8D0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25D90-988B-9D44-97CC-A68280D1D2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7D57D3-C5D6-504D-852D-96F689CD80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976745-26DF-2043-8114-C10862AD7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DA86-8FB5-1B42-A504-BB1267D8D393}" type="datetimeFigureOut">
              <a:rPr lang="en-US" smtClean="0"/>
              <a:t>9/4/19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D9F7F1-BB9A-2344-AB3E-D49B56301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FE01E5-D7E0-D74E-863E-8AC1D5089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D731F-7847-0640-A578-EDA7114AC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968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32B6F-E75A-7F44-BF43-8738879D1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D8BDDD-6376-9244-A7D0-D14DB0BBB6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E53F72-A43B-7C43-97F3-2553FF8DF4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6DC3F3-BD8B-324F-AB2F-1C6E83CD7D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C5D16A-10AD-A04E-8EDA-2365EC5227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A0B748-470D-364D-90D0-45615A7F5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DA86-8FB5-1B42-A504-BB1267D8D393}" type="datetimeFigureOut">
              <a:rPr lang="en-US" smtClean="0"/>
              <a:t>9/4/19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4FE5BD-3902-DE43-929D-DEB0EC861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03CA94-151E-6F4C-9CC3-188466DFF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D731F-7847-0640-A578-EDA7114AC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506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05D1C-87E8-D146-B8E7-3C84B37A1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501F7A-8C2D-4743-8815-E79F4E099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DA86-8FB5-1B42-A504-BB1267D8D393}" type="datetimeFigureOut">
              <a:rPr lang="en-US" smtClean="0"/>
              <a:t>9/4/19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BA70BD-B186-A245-BEAE-7C00D8219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18E290-900B-174D-89D4-CE6F433A5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D731F-7847-0640-A578-EDA7114AC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383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E6E8DB-25A9-AB41-B125-CABCB8134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DA86-8FB5-1B42-A504-BB1267D8D393}" type="datetimeFigureOut">
              <a:rPr lang="en-US" smtClean="0"/>
              <a:t>9/4/19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49916E-106A-A54F-9881-8B706213B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F36263-38C8-034C-8CB2-C8CB64047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D731F-7847-0640-A578-EDA7114AC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75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CD670-985D-B34A-BF83-64A5A9016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11297C-550F-8948-916B-4E0479E5C6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FD86ED-90E8-6941-A0B7-1072027044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CC4033-BC68-1D41-843E-94D838CB7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DA86-8FB5-1B42-A504-BB1267D8D393}" type="datetimeFigureOut">
              <a:rPr lang="en-US" smtClean="0"/>
              <a:t>9/4/19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D9792A-734A-9E45-83E1-BF9A3C824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41BAC0-0423-E045-B29A-E51DFF1C2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D731F-7847-0640-A578-EDA7114AC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343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774CA-9094-D54B-ADE2-9E04E2D52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DC660C-339E-9C46-A1FD-2A19B07F1C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10FBEE-C57A-6D4F-8595-72B00A37D2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599890-9C07-6047-8AB1-F7E8D3F54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DA86-8FB5-1B42-A504-BB1267D8D393}" type="datetimeFigureOut">
              <a:rPr lang="en-US" smtClean="0"/>
              <a:t>9/4/19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53F774-A1ED-734A-ACB3-E06286D91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5A6CA0-99C6-C742-9651-464BB8AE2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D731F-7847-0640-A578-EDA7114AC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517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2F81AD-AC15-184D-8C05-3A9B54C98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38D907-A26C-644F-A80B-F781892704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281EB5-2497-0841-B47A-2776519A66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FDA86-8FB5-1B42-A504-BB1267D8D393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14DBB-0151-8844-A360-F26E0E572D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778C59-DC28-A340-A26C-0C2D7E23E1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D731F-7847-0640-A578-EDA7114AC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39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07E2B4A-0F3C-8848-8DD3-ACD48D868F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4603" y="881479"/>
            <a:ext cx="7739526" cy="5095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675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276EDD6-6573-9948-B981-954AD1B2C2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38958" y="386984"/>
            <a:ext cx="9144000" cy="621201"/>
          </a:xfrm>
        </p:spPr>
        <p:txBody>
          <a:bodyPr>
            <a:normAutofit/>
          </a:bodyPr>
          <a:lstStyle/>
          <a:p>
            <a:r>
              <a:rPr lang="en-US" sz="3200" b="1" dirty="0"/>
              <a:t>LE COURRIEL (EMAIL)</a:t>
            </a:r>
          </a:p>
          <a:p>
            <a:endParaRPr lang="en-US" sz="3200" b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E90E114-5F39-534D-B71A-A522472BCAC8}"/>
              </a:ext>
            </a:extLst>
          </p:cNvPr>
          <p:cNvSpPr/>
          <p:nvPr/>
        </p:nvSpPr>
        <p:spPr>
          <a:xfrm>
            <a:off x="1598551" y="1008185"/>
            <a:ext cx="845343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US" dirty="0"/>
              <a:t>Instructions in your booklet</a:t>
            </a:r>
          </a:p>
          <a:p>
            <a:endParaRPr lang="en-US" dirty="0"/>
          </a:p>
          <a:p>
            <a:r>
              <a:rPr lang="en-US" dirty="0"/>
              <a:t>You will write a reply to an e-mail message. You have 15 minutes to read the message and write your reply.</a:t>
            </a:r>
          </a:p>
          <a:p>
            <a:endParaRPr lang="en-US" dirty="0"/>
          </a:p>
          <a:p>
            <a:r>
              <a:rPr lang="en-US" dirty="0"/>
              <a:t>Your reply should include a </a:t>
            </a:r>
            <a:r>
              <a:rPr lang="en-US" b="1" dirty="0"/>
              <a:t>greeting</a:t>
            </a:r>
            <a:r>
              <a:rPr lang="en-US" dirty="0"/>
              <a:t> and </a:t>
            </a:r>
            <a:r>
              <a:rPr lang="en-US" b="1" dirty="0"/>
              <a:t>a closing </a:t>
            </a:r>
            <a:r>
              <a:rPr lang="en-US" dirty="0"/>
              <a:t>and </a:t>
            </a:r>
            <a:r>
              <a:rPr lang="en-US" b="1" dirty="0"/>
              <a:t>should respond to all the questions and requests in the message</a:t>
            </a:r>
            <a:r>
              <a:rPr lang="en-US" dirty="0"/>
              <a:t>. In your reply, </a:t>
            </a:r>
            <a:r>
              <a:rPr lang="en-US" b="1" dirty="0"/>
              <a:t>you should also ask for more details about something mentioned in the message</a:t>
            </a:r>
            <a:r>
              <a:rPr lang="en-US" dirty="0"/>
              <a:t>. </a:t>
            </a:r>
            <a:r>
              <a:rPr lang="en-US" b="1" dirty="0"/>
              <a:t>Also, you should use a formal form of address.		</a:t>
            </a:r>
          </a:p>
          <a:p>
            <a:endParaRPr lang="en-US" dirty="0"/>
          </a:p>
          <a:p>
            <a:r>
              <a:rPr lang="en-US" i="1" dirty="0" err="1"/>
              <a:t>Vous</a:t>
            </a:r>
            <a:r>
              <a:rPr lang="en-US" i="1" dirty="0"/>
              <a:t> </a:t>
            </a:r>
            <a:r>
              <a:rPr lang="en-US" i="1" dirty="0" err="1"/>
              <a:t>allez</a:t>
            </a:r>
            <a:r>
              <a:rPr lang="en-US" i="1" dirty="0"/>
              <a:t> </a:t>
            </a:r>
            <a:r>
              <a:rPr lang="en-US" i="1" dirty="0" err="1"/>
              <a:t>écrire</a:t>
            </a:r>
            <a:r>
              <a:rPr lang="en-US" i="1" dirty="0"/>
              <a:t> </a:t>
            </a:r>
            <a:r>
              <a:rPr lang="en-US" i="1" dirty="0" err="1"/>
              <a:t>une</a:t>
            </a:r>
            <a:r>
              <a:rPr lang="en-US" i="1" dirty="0"/>
              <a:t> </a:t>
            </a:r>
            <a:r>
              <a:rPr lang="en-US" i="1" dirty="0" err="1"/>
              <a:t>réponse</a:t>
            </a:r>
            <a:r>
              <a:rPr lang="en-US" i="1" dirty="0"/>
              <a:t> </a:t>
            </a:r>
            <a:r>
              <a:rPr lang="en-US" i="1" dirty="0" err="1"/>
              <a:t>à</a:t>
            </a:r>
            <a:r>
              <a:rPr lang="en-US" i="1" dirty="0"/>
              <a:t> un message </a:t>
            </a:r>
            <a:r>
              <a:rPr lang="en-US" i="1" dirty="0" err="1"/>
              <a:t>électronique</a:t>
            </a:r>
            <a:r>
              <a:rPr lang="en-US" i="1" dirty="0"/>
              <a:t>. </a:t>
            </a:r>
            <a:r>
              <a:rPr lang="en-US" i="1" dirty="0" err="1"/>
              <a:t>Vous</a:t>
            </a:r>
            <a:r>
              <a:rPr lang="en-US" i="1" dirty="0"/>
              <a:t> </a:t>
            </a:r>
            <a:r>
              <a:rPr lang="en-US" i="1" dirty="0" err="1"/>
              <a:t>aurez</a:t>
            </a:r>
            <a:r>
              <a:rPr lang="en-US" i="1" dirty="0"/>
              <a:t> 15 minutes pour lire le message et </a:t>
            </a:r>
            <a:r>
              <a:rPr lang="en-US" i="1" dirty="0" err="1"/>
              <a:t>écrire</a:t>
            </a:r>
            <a:r>
              <a:rPr lang="en-US" i="1" dirty="0"/>
              <a:t> </a:t>
            </a:r>
            <a:r>
              <a:rPr lang="en-US" i="1" dirty="0" err="1"/>
              <a:t>votre</a:t>
            </a:r>
            <a:r>
              <a:rPr lang="en-US" i="1" dirty="0"/>
              <a:t> </a:t>
            </a:r>
            <a:r>
              <a:rPr lang="en-US" i="1" dirty="0" err="1"/>
              <a:t>réponse</a:t>
            </a:r>
            <a:r>
              <a:rPr lang="en-US" i="1" dirty="0"/>
              <a:t>.</a:t>
            </a:r>
          </a:p>
          <a:p>
            <a:endParaRPr lang="en-US" i="1" dirty="0"/>
          </a:p>
          <a:p>
            <a:r>
              <a:rPr lang="en-US" i="1" dirty="0" err="1"/>
              <a:t>Votre</a:t>
            </a:r>
            <a:r>
              <a:rPr lang="en-US" i="1" dirty="0"/>
              <a:t> </a:t>
            </a:r>
            <a:r>
              <a:rPr lang="en-US" i="1" dirty="0" err="1"/>
              <a:t>réponse</a:t>
            </a:r>
            <a:r>
              <a:rPr lang="en-US" i="1" dirty="0"/>
              <a:t> </a:t>
            </a:r>
            <a:r>
              <a:rPr lang="en-US" i="1" dirty="0" err="1"/>
              <a:t>devrait</a:t>
            </a:r>
            <a:r>
              <a:rPr lang="en-US" i="1" dirty="0"/>
              <a:t> </a:t>
            </a:r>
            <a:r>
              <a:rPr lang="en-US" i="1" dirty="0" err="1"/>
              <a:t>débuter</a:t>
            </a:r>
            <a:r>
              <a:rPr lang="en-US" i="1" dirty="0"/>
              <a:t> par </a:t>
            </a:r>
            <a:r>
              <a:rPr lang="en-US" i="1" dirty="0" err="1"/>
              <a:t>une</a:t>
            </a:r>
            <a:r>
              <a:rPr lang="en-US" i="1" dirty="0"/>
              <a:t> salutation et </a:t>
            </a:r>
            <a:r>
              <a:rPr lang="en-US" i="1" dirty="0" err="1"/>
              <a:t>terminer</a:t>
            </a:r>
            <a:r>
              <a:rPr lang="en-US" i="1" dirty="0"/>
              <a:t> par </a:t>
            </a:r>
            <a:r>
              <a:rPr lang="en-US" i="1" dirty="0" err="1"/>
              <a:t>une</a:t>
            </a:r>
            <a:r>
              <a:rPr lang="en-US" i="1" dirty="0"/>
              <a:t> </a:t>
            </a:r>
            <a:r>
              <a:rPr lang="en-US" i="1" dirty="0" err="1"/>
              <a:t>formule</a:t>
            </a:r>
            <a:r>
              <a:rPr lang="en-US" i="1" dirty="0"/>
              <a:t> de politesse. </a:t>
            </a:r>
            <a:r>
              <a:rPr lang="en-US" i="1" dirty="0" err="1"/>
              <a:t>Vous</a:t>
            </a:r>
            <a:r>
              <a:rPr lang="en-US" i="1" dirty="0"/>
              <a:t> </a:t>
            </a:r>
            <a:r>
              <a:rPr lang="en-US" i="1" dirty="0" err="1"/>
              <a:t>devriez</a:t>
            </a:r>
            <a:r>
              <a:rPr lang="en-US" i="1" dirty="0"/>
              <a:t> </a:t>
            </a:r>
            <a:r>
              <a:rPr lang="en-US" i="1" dirty="0" err="1"/>
              <a:t>répondre</a:t>
            </a:r>
            <a:r>
              <a:rPr lang="en-US" i="1" dirty="0"/>
              <a:t> </a:t>
            </a:r>
            <a:r>
              <a:rPr lang="en-US" i="1" dirty="0" err="1"/>
              <a:t>à</a:t>
            </a:r>
            <a:r>
              <a:rPr lang="en-US" i="1" dirty="0"/>
              <a:t> </a:t>
            </a:r>
            <a:r>
              <a:rPr lang="en-US" i="1" dirty="0" err="1"/>
              <a:t>toutes</a:t>
            </a:r>
            <a:r>
              <a:rPr lang="en-US" i="1" dirty="0"/>
              <a:t> les questions et </a:t>
            </a:r>
            <a:r>
              <a:rPr lang="en-US" i="1" dirty="0" err="1"/>
              <a:t>demandes</a:t>
            </a:r>
            <a:r>
              <a:rPr lang="en-US" i="1" dirty="0"/>
              <a:t> du message. Dans </a:t>
            </a:r>
            <a:r>
              <a:rPr lang="en-US" i="1" dirty="0" err="1"/>
              <a:t>votre</a:t>
            </a:r>
            <a:r>
              <a:rPr lang="en-US" i="1" dirty="0"/>
              <a:t> </a:t>
            </a:r>
            <a:r>
              <a:rPr lang="en-US" i="1" dirty="0" err="1"/>
              <a:t>réponse</a:t>
            </a:r>
            <a:r>
              <a:rPr lang="en-US" i="1" dirty="0"/>
              <a:t>, </a:t>
            </a:r>
            <a:r>
              <a:rPr lang="en-US" i="1" dirty="0" err="1"/>
              <a:t>vous</a:t>
            </a:r>
            <a:r>
              <a:rPr lang="en-US" i="1" dirty="0"/>
              <a:t> </a:t>
            </a:r>
            <a:r>
              <a:rPr lang="en-US" i="1" dirty="0" err="1"/>
              <a:t>devriez</a:t>
            </a:r>
            <a:r>
              <a:rPr lang="en-US" i="1" dirty="0"/>
              <a:t> demander des </a:t>
            </a:r>
            <a:r>
              <a:rPr lang="en-US" i="1" dirty="0" err="1"/>
              <a:t>détails</a:t>
            </a:r>
            <a:r>
              <a:rPr lang="en-US" i="1" dirty="0"/>
              <a:t> </a:t>
            </a:r>
            <a:r>
              <a:rPr lang="en-US" i="1" dirty="0" err="1"/>
              <a:t>à</a:t>
            </a:r>
            <a:r>
              <a:rPr lang="en-US" i="1" dirty="0"/>
              <a:t> </a:t>
            </a:r>
            <a:r>
              <a:rPr lang="en-US" i="1" dirty="0" err="1"/>
              <a:t>propos</a:t>
            </a:r>
            <a:r>
              <a:rPr lang="en-US" i="1" dirty="0"/>
              <a:t> de </a:t>
            </a:r>
            <a:r>
              <a:rPr lang="en-US" i="1" dirty="0" err="1"/>
              <a:t>quelque</a:t>
            </a:r>
            <a:r>
              <a:rPr lang="en-US" i="1" dirty="0"/>
              <a:t> chose </a:t>
            </a:r>
            <a:r>
              <a:rPr lang="en-US" i="1" dirty="0" err="1"/>
              <a:t>mentionné</a:t>
            </a:r>
            <a:r>
              <a:rPr lang="en-US" i="1" dirty="0"/>
              <a:t> dans le </a:t>
            </a:r>
            <a:r>
              <a:rPr lang="en-US" i="1" dirty="0" err="1"/>
              <a:t>texte</a:t>
            </a:r>
            <a:r>
              <a:rPr lang="en-US" i="1" dirty="0"/>
              <a:t>. </a:t>
            </a:r>
            <a:r>
              <a:rPr lang="en-US" i="1" dirty="0" err="1"/>
              <a:t>Vous</a:t>
            </a:r>
            <a:r>
              <a:rPr lang="en-US" i="1" dirty="0"/>
              <a:t> </a:t>
            </a:r>
            <a:r>
              <a:rPr lang="en-US" i="1" dirty="0" err="1"/>
              <a:t>devriez</a:t>
            </a:r>
            <a:r>
              <a:rPr lang="en-US" i="1" dirty="0"/>
              <a:t> </a:t>
            </a:r>
            <a:r>
              <a:rPr lang="en-US" i="1" dirty="0" err="1"/>
              <a:t>également</a:t>
            </a:r>
            <a:r>
              <a:rPr lang="en-US" i="1" dirty="0"/>
              <a:t> </a:t>
            </a:r>
            <a:r>
              <a:rPr lang="en-US" i="1" dirty="0" err="1"/>
              <a:t>utiliser</a:t>
            </a:r>
            <a:r>
              <a:rPr lang="en-US" i="1" dirty="0"/>
              <a:t> un </a:t>
            </a:r>
            <a:r>
              <a:rPr lang="en-US" i="1" dirty="0" err="1"/>
              <a:t>registre</a:t>
            </a:r>
            <a:r>
              <a:rPr lang="en-US" i="1" dirty="0"/>
              <a:t> de langue soutenu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277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9A7D199-13FC-9A41-9146-1BA3BD6E26E7}"/>
              </a:ext>
            </a:extLst>
          </p:cNvPr>
          <p:cNvSpPr/>
          <p:nvPr/>
        </p:nvSpPr>
        <p:spPr>
          <a:xfrm>
            <a:off x="1819275" y="370684"/>
            <a:ext cx="8553450" cy="198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  <a:tabLst>
                <a:tab pos="457200" algn="l"/>
              </a:tabLst>
            </a:pPr>
            <a:r>
              <a:rPr lang="fr-CA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l’essentiel est d’accomplir </a:t>
            </a:r>
            <a:r>
              <a:rPr lang="fr-CA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 LA TACHE</a:t>
            </a:r>
            <a:r>
              <a:rPr lang="fr-CA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», c'est-à-dire :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Salutation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Répondre aux questions (2)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Formuler sa propre question ou clarification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Salutation finale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Pénalité</a:t>
            </a:r>
            <a:r>
              <a:rPr lang="fr-F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si on oublie une partie !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0AFEF2B-E7AC-3045-820B-81A3FD71CF01}"/>
              </a:ext>
            </a:extLst>
          </p:cNvPr>
          <p:cNvSpPr/>
          <p:nvPr/>
        </p:nvSpPr>
        <p:spPr>
          <a:xfrm>
            <a:off x="1819275" y="2575457"/>
            <a:ext cx="7467600" cy="390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  <a:tabLst>
                <a:tab pos="457200" algn="l"/>
              </a:tabLst>
            </a:pP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Pour avoir une bonne note : </a:t>
            </a:r>
            <a:r>
              <a:rPr lang="fr-F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ÉLABORATION, VARIÉTÉ, CONTROLE. 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210B878-B90C-6042-B075-F4E7F681A6F5}"/>
              </a:ext>
            </a:extLst>
          </p:cNvPr>
          <p:cNvSpPr/>
          <p:nvPr/>
        </p:nvSpPr>
        <p:spPr>
          <a:xfrm>
            <a:off x="1819275" y="3187486"/>
            <a:ext cx="8096250" cy="1921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Considérant que vous avez 15 minutes pour faire cette tâche, il faut être très organisé.  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 lisant l’introduction et le courriel: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  <a:tabLst>
                <a:tab pos="457200" algn="l"/>
              </a:tabLst>
            </a:pP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Remarquer s’il s’agit d’un </a:t>
            </a:r>
            <a:r>
              <a:rPr lang="fr-FR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monsieur</a:t>
            </a: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ou d’une </a:t>
            </a:r>
            <a:r>
              <a:rPr lang="fr-FR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dame</a:t>
            </a: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  <a:tabLst>
                <a:tab pos="457200" algn="l"/>
              </a:tabLst>
            </a:pP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Remarquer le thème.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  <a:tabLst>
                <a:tab pos="457200" algn="l"/>
              </a:tabLst>
            </a:pP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Souligner les </a:t>
            </a:r>
            <a:r>
              <a:rPr lang="fr-FR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deux</a:t>
            </a: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questions.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78EEB18-2874-F341-97BA-F601E1742F1D}"/>
              </a:ext>
            </a:extLst>
          </p:cNvPr>
          <p:cNvSpPr/>
          <p:nvPr/>
        </p:nvSpPr>
        <p:spPr>
          <a:xfrm>
            <a:off x="1819274" y="5330191"/>
            <a:ext cx="9153525" cy="709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  <a:tabLst>
                <a:tab pos="457200" algn="l"/>
              </a:tabLst>
            </a:pP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 pas paniquer s’il y a des choses que vous ne comprenez pas dans le message.  Il faut les ignorer.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7763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84F780F-B92F-F34B-90D3-CAFAD442B1B4}"/>
              </a:ext>
            </a:extLst>
          </p:cNvPr>
          <p:cNvSpPr/>
          <p:nvPr/>
        </p:nvSpPr>
        <p:spPr>
          <a:xfrm>
            <a:off x="1347788" y="364776"/>
            <a:ext cx="9096375" cy="709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  <a:tabLst>
                <a:tab pos="457200" algn="l"/>
              </a:tabLst>
            </a:pP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APPRENDRE les salutations (</a:t>
            </a:r>
            <a:r>
              <a:rPr lang="fr-F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greeting</a:t>
            </a: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): </a:t>
            </a:r>
            <a:r>
              <a:rPr lang="fr-FR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Cher Monsieur </a:t>
            </a:r>
            <a:r>
              <a:rPr lang="fr-F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ou</a:t>
            </a:r>
            <a:r>
              <a:rPr lang="fr-FR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Monsieur</a:t>
            </a:r>
            <a:r>
              <a:rPr lang="fr-FR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; </a:t>
            </a:r>
            <a:r>
              <a:rPr lang="fr-FR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Chère Madame </a:t>
            </a:r>
            <a:r>
              <a:rPr lang="fr-F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ou</a:t>
            </a:r>
            <a:r>
              <a:rPr lang="fr-FR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Madame </a:t>
            </a: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(pas le nom de la personne, perte de temps) …et utiliser « </a:t>
            </a:r>
            <a:r>
              <a:rPr lang="fr-FR" b="1" i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VOUS</a:t>
            </a: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 !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2DF8430-D828-0746-917A-66CEB5DD556B}"/>
              </a:ext>
            </a:extLst>
          </p:cNvPr>
          <p:cNvSpPr/>
          <p:nvPr/>
        </p:nvSpPr>
        <p:spPr>
          <a:xfrm>
            <a:off x="1190625" y="1204914"/>
            <a:ext cx="9510714" cy="18895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  <a:tabLst>
                <a:tab pos="457200" algn="l"/>
              </a:tabLst>
            </a:pP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APPRENDRE à écrire des petites phrases </a:t>
            </a:r>
            <a:r>
              <a:rPr lang="fr-FR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d’entrée en matière</a:t>
            </a: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fr-FR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</a:t>
            </a:r>
            <a:r>
              <a:rPr lang="fr-FR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 vous remercie pour votre email</a:t>
            </a:r>
            <a:endParaRPr lang="en-US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Je vous remercie de m’avoir répondu si vite,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Je vous remercie de m’avoir </a:t>
            </a:r>
            <a:r>
              <a:rPr lang="fr-FR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invit</a:t>
            </a:r>
            <a:r>
              <a:rPr lang="fr-CA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é</a:t>
            </a:r>
            <a:r>
              <a:rPr lang="fr-CA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(e) à participer à </a:t>
            </a:r>
            <a:r>
              <a:rPr lang="fr-FR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 projet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851F1EE-F4DD-BF42-A918-197D8B1428DD}"/>
              </a:ext>
            </a:extLst>
          </p:cNvPr>
          <p:cNvSpPr/>
          <p:nvPr/>
        </p:nvSpPr>
        <p:spPr>
          <a:xfrm>
            <a:off x="1190625" y="2739994"/>
            <a:ext cx="8410575" cy="1664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  <a:tabLst>
                <a:tab pos="457200" algn="l"/>
              </a:tabLst>
            </a:pPr>
            <a:r>
              <a:rPr lang="fr-F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APPRENDRE  une formule pour répondre aux questions: 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fr-FR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En réponse à votre 1</a:t>
            </a:r>
            <a:r>
              <a:rPr lang="fr-FR" i="1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</a:t>
            </a:r>
            <a:r>
              <a:rPr lang="fr-FR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question … 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fr-FR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</a:t>
            </a:r>
            <a:r>
              <a:rPr lang="fr-FR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Pour répondre à votre 2</a:t>
            </a:r>
            <a:r>
              <a:rPr lang="fr-FR" i="1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fr-FR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question….</a:t>
            </a:r>
            <a:endParaRPr lang="en-US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914400" algn="l"/>
              </a:tabLst>
            </a:pPr>
            <a:r>
              <a:rPr lang="fr-FR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En ce qui concerne votre 1</a:t>
            </a:r>
            <a:r>
              <a:rPr lang="fr-FR" i="1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</a:t>
            </a:r>
            <a:r>
              <a:rPr lang="fr-FR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question…</a:t>
            </a:r>
            <a:endParaRPr lang="en-US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914400" algn="l"/>
              </a:tabLst>
            </a:pPr>
            <a:r>
              <a:rPr lang="fr-F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Utiliser une formule différente pour introduire la 2</a:t>
            </a:r>
            <a:r>
              <a:rPr lang="fr-FR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fr-F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question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893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6E717AF-94D5-4E4A-A27A-0972A5B39308}"/>
              </a:ext>
            </a:extLst>
          </p:cNvPr>
          <p:cNvSpPr/>
          <p:nvPr/>
        </p:nvSpPr>
        <p:spPr>
          <a:xfrm>
            <a:off x="1733550" y="944510"/>
            <a:ext cx="7881938" cy="2301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  <a:tabLst>
                <a:tab pos="457200" algn="l"/>
              </a:tabLst>
            </a:pPr>
            <a:r>
              <a:rPr lang="fr-F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APPRENDRE à bien finir le courriel (</a:t>
            </a:r>
            <a:r>
              <a:rPr lang="fr-FR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closing</a:t>
            </a:r>
            <a:r>
              <a:rPr lang="fr-F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Si on a le temps, avant la salutation finale, un petit merci ou autre civilité :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fr-FR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l’avance, je vous remercie….Je vous remercie d’avance (pas EN avance)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fr-FR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J’attends votre réponse avec la plus grande impatience.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fr-FR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 vous suis très reconnaissant(e) de….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fr-FR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 vous aviez besoin de plus de renseignements, veuillez contacter…..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fr-FR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 suis prêt(e) à vous fournir…..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40F23DA-7B30-964B-A742-5400A341237C}"/>
              </a:ext>
            </a:extLst>
          </p:cNvPr>
          <p:cNvSpPr/>
          <p:nvPr/>
        </p:nvSpPr>
        <p:spPr>
          <a:xfrm>
            <a:off x="1733550" y="3440934"/>
            <a:ext cx="7767638" cy="13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  <a:tabLst>
                <a:tab pos="457200" algn="l"/>
              </a:tabLst>
            </a:pPr>
            <a:r>
              <a:rPr lang="fr-F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APPRENDRE  les formules de fin de courriel.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Cordialement</a:t>
            </a:r>
            <a:endParaRPr lang="en-US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Sincères salutations</a:t>
            </a:r>
            <a:endParaRPr lang="en-US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Sincèrement</a:t>
            </a:r>
            <a:endParaRPr lang="en-US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4190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5E0F74D-2C0B-3343-8D9B-4191D6F087D0}"/>
              </a:ext>
            </a:extLst>
          </p:cNvPr>
          <p:cNvSpPr/>
          <p:nvPr/>
        </p:nvSpPr>
        <p:spPr>
          <a:xfrm>
            <a:off x="1990724" y="1125610"/>
            <a:ext cx="8996363" cy="35915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Commencer bien rédiger votre réponse.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  <a:tabLst>
                <a:tab pos="457200" algn="l"/>
              </a:tabLs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salutation appropriée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  <a:tabLst>
                <a:tab pos="457200" algn="l"/>
              </a:tabLs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phrase d’entrée en matière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  <a:tabLst>
                <a:tab pos="457200" algn="l"/>
              </a:tabLst>
            </a:pP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Les réponses aux deux questions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  <a:tabLst>
                <a:tab pos="457200" algn="l"/>
              </a:tabLs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FORMULEZ SA PROPRE QUESTION ! </a:t>
            </a:r>
          </a:p>
          <a:p>
            <a:pPr marL="342900" indent="-342900">
              <a:lnSpc>
                <a:spcPct val="115000"/>
              </a:lnSpc>
              <a:buFont typeface="Symbol" pitchFamily="2" charset="2"/>
              <a:buChar char=""/>
              <a:tabLst>
                <a:tab pos="457200" algn="l"/>
              </a:tabLs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Des détails (Il faut ÉLABORER !)</a:t>
            </a:r>
          </a:p>
          <a:p>
            <a:pPr marL="342900" indent="-342900">
              <a:lnSpc>
                <a:spcPct val="115000"/>
              </a:lnSpc>
              <a:buFont typeface="Symbol" pitchFamily="2" charset="2"/>
              <a:buChar char=""/>
              <a:tabLst>
                <a:tab pos="457200" algn="l"/>
              </a:tabLst>
            </a:pP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Closing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fr-FR" sz="24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Bien finir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votre courriel - très important, c’est ce que le correcteur voit avant de décider de votre note.</a:t>
            </a:r>
            <a:r>
              <a:rPr lang="en-US" sz="2400" dirty="0">
                <a:effectLst/>
              </a:rPr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02544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fr-CA" altLang="en-US" dirty="0">
                <a:latin typeface="Times New Roman" pitchFamily="18" charset="0"/>
              </a:rPr>
              <a:t>Write </a:t>
            </a:r>
            <a:r>
              <a:rPr lang="fr-CA" altLang="en-US" dirty="0" err="1">
                <a:latin typeface="Times New Roman" pitchFamily="18" charset="0"/>
              </a:rPr>
              <a:t>some</a:t>
            </a:r>
            <a:r>
              <a:rPr lang="fr-CA" altLang="en-US" dirty="0">
                <a:latin typeface="Times New Roman" pitchFamily="18" charset="0"/>
              </a:rPr>
              <a:t> more </a:t>
            </a:r>
            <a:r>
              <a:rPr lang="fr-CA" altLang="en-US" dirty="0" err="1">
                <a:latin typeface="Times New Roman" pitchFamily="18" charset="0"/>
              </a:rPr>
              <a:t>complex</a:t>
            </a:r>
            <a:r>
              <a:rPr lang="fr-CA" altLang="en-US" dirty="0">
                <a:latin typeface="Times New Roman" pitchFamily="18" charset="0"/>
              </a:rPr>
              <a:t> sentences</a:t>
            </a:r>
            <a:endParaRPr lang="en-US" altLang="en-US" dirty="0">
              <a:latin typeface="Times New Roman" pitchFamily="18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 dirty="0">
                <a:latin typeface="Times New Roman" pitchFamily="18" charset="0"/>
              </a:rPr>
              <a:t>Le passé</a:t>
            </a:r>
            <a:r>
              <a:rPr lang="en-US" altLang="en-US" dirty="0">
                <a:latin typeface="Times New Roman" pitchFamily="18" charset="0"/>
              </a:rPr>
              <a:t>.  Bonne technique </a:t>
            </a:r>
            <a:r>
              <a:rPr lang="en-US" altLang="en-US" dirty="0" err="1">
                <a:latin typeface="Times New Roman" pitchFamily="18" charset="0"/>
              </a:rPr>
              <a:t>d’élaboration</a:t>
            </a:r>
            <a:r>
              <a:rPr lang="en-US" altLang="en-US" dirty="0">
                <a:latin typeface="Times New Roman" pitchFamily="18" charset="0"/>
              </a:rPr>
              <a:t> – “</a:t>
            </a:r>
            <a:r>
              <a:rPr lang="en-US" altLang="en-US" i="1" dirty="0" err="1">
                <a:latin typeface="Times New Roman" pitchFamily="18" charset="0"/>
              </a:rPr>
              <a:t>L’été</a:t>
            </a:r>
            <a:r>
              <a:rPr lang="en-US" altLang="en-US" i="1" dirty="0">
                <a:latin typeface="Times New Roman" pitchFamily="18" charset="0"/>
              </a:rPr>
              <a:t> dernier, je </a:t>
            </a:r>
            <a:r>
              <a:rPr lang="en-US" altLang="en-US" i="1" dirty="0" err="1">
                <a:latin typeface="Times New Roman" pitchFamily="18" charset="0"/>
              </a:rPr>
              <a:t>suis</a:t>
            </a:r>
            <a:r>
              <a:rPr lang="en-US" altLang="en-US" i="1" dirty="0">
                <a:latin typeface="Times New Roman" pitchFamily="18" charset="0"/>
              </a:rPr>
              <a:t> </a:t>
            </a:r>
            <a:r>
              <a:rPr lang="en-US" altLang="en-US" i="1" dirty="0" err="1">
                <a:latin typeface="Times New Roman" pitchFamily="18" charset="0"/>
              </a:rPr>
              <a:t>allé</a:t>
            </a:r>
            <a:r>
              <a:rPr lang="en-US" altLang="en-US" i="1" dirty="0">
                <a:latin typeface="Times New Roman" pitchFamily="18" charset="0"/>
              </a:rPr>
              <a:t>, </a:t>
            </a:r>
            <a:r>
              <a:rPr lang="en-US" altLang="en-US" i="1" dirty="0" err="1">
                <a:latin typeface="Times New Roman" pitchFamily="18" charset="0"/>
              </a:rPr>
              <a:t>j’ai</a:t>
            </a:r>
            <a:r>
              <a:rPr lang="en-US" altLang="en-US" i="1" dirty="0">
                <a:latin typeface="Times New Roman" pitchFamily="18" charset="0"/>
              </a:rPr>
              <a:t> </a:t>
            </a:r>
            <a:r>
              <a:rPr lang="en-US" altLang="en-US" i="1" dirty="0" err="1">
                <a:latin typeface="Times New Roman" pitchFamily="18" charset="0"/>
              </a:rPr>
              <a:t>participé</a:t>
            </a:r>
            <a:r>
              <a:rPr lang="en-US" altLang="en-US" dirty="0">
                <a:latin typeface="Times New Roman" pitchFamily="18" charset="0"/>
              </a:rPr>
              <a:t>…”</a:t>
            </a:r>
          </a:p>
          <a:p>
            <a:pPr eaLnBrk="1" hangingPunct="1">
              <a:lnSpc>
                <a:spcPct val="90000"/>
              </a:lnSpc>
            </a:pPr>
            <a:r>
              <a:rPr lang="fr-CA" altLang="en-US" b="1" dirty="0">
                <a:latin typeface="Times New Roman" pitchFamily="18" charset="0"/>
              </a:rPr>
              <a:t>Le conditionnel</a:t>
            </a:r>
            <a:r>
              <a:rPr lang="fr-CA" altLang="en-US" dirty="0">
                <a:latin typeface="Times New Roman" pitchFamily="18" charset="0"/>
              </a:rPr>
              <a:t>:  obligatoire pour les requêtes polies –</a:t>
            </a:r>
            <a:r>
              <a:rPr lang="fr-CA" altLang="en-US" i="1" dirty="0">
                <a:latin typeface="Times New Roman" pitchFamily="18" charset="0"/>
              </a:rPr>
              <a:t>Serait-il</a:t>
            </a:r>
            <a:r>
              <a:rPr lang="fr-CA" altLang="en-US" dirty="0">
                <a:latin typeface="Times New Roman" pitchFamily="18" charset="0"/>
              </a:rPr>
              <a:t> </a:t>
            </a:r>
            <a:r>
              <a:rPr lang="fr-CA" altLang="en-US" i="1" dirty="0">
                <a:latin typeface="Times New Roman" pitchFamily="18" charset="0"/>
              </a:rPr>
              <a:t>possible – Pourriez-vous – j’aimerais bien, je pourrais…</a:t>
            </a:r>
          </a:p>
          <a:p>
            <a:pPr eaLnBrk="1" hangingPunct="1">
              <a:lnSpc>
                <a:spcPct val="90000"/>
              </a:lnSpc>
            </a:pPr>
            <a:r>
              <a:rPr lang="fr-CA" altLang="en-US" b="1" dirty="0">
                <a:latin typeface="Times New Roman" pitchFamily="18" charset="0"/>
              </a:rPr>
              <a:t>Le subjonctif</a:t>
            </a:r>
            <a:r>
              <a:rPr lang="fr-CA" altLang="en-US" dirty="0">
                <a:latin typeface="Times New Roman" pitchFamily="18" charset="0"/>
              </a:rPr>
              <a:t> – </a:t>
            </a:r>
            <a:r>
              <a:rPr lang="fr-CA" altLang="en-US" i="1" dirty="0">
                <a:latin typeface="Times New Roman" pitchFamily="18" charset="0"/>
              </a:rPr>
              <a:t>Je ne pense pas que je puisse, il faut que je fasse</a:t>
            </a:r>
            <a:r>
              <a:rPr lang="fr-CA" altLang="en-US" dirty="0">
                <a:latin typeface="Times New Roman" pitchFamily="18" charset="0"/>
              </a:rPr>
              <a:t>…</a:t>
            </a:r>
            <a:endParaRPr lang="en-US" altLang="en-US" dirty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r-CA" altLang="en-US" sz="1600">
                <a:latin typeface="Times New Roman" pitchFamily="18" charset="0"/>
              </a:rPr>
              <a:t>       </a:t>
            </a:r>
            <a:endParaRPr lang="en-US" altLang="en-US" sz="20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7248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363</Words>
  <Application>Microsoft Macintosh PowerPoint</Application>
  <PresentationFormat>Widescreen</PresentationFormat>
  <Paragraphs>57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Courier New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Write some more complex sentences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Jerrold Bellman</dc:creator>
  <cp:lastModifiedBy>Jerrold Bellman</cp:lastModifiedBy>
  <cp:revision>10</cp:revision>
  <dcterms:created xsi:type="dcterms:W3CDTF">2019-09-04T21:13:21Z</dcterms:created>
  <dcterms:modified xsi:type="dcterms:W3CDTF">2019-09-05T04:12:36Z</dcterms:modified>
</cp:coreProperties>
</file>