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56" r:id="rId3"/>
    <p:sldId id="297" r:id="rId4"/>
    <p:sldId id="305" r:id="rId5"/>
    <p:sldId id="306" r:id="rId6"/>
    <p:sldId id="300" r:id="rId7"/>
    <p:sldId id="301" r:id="rId8"/>
    <p:sldId id="307" r:id="rId9"/>
    <p:sldId id="308" r:id="rId10"/>
    <p:sldId id="310" r:id="rId11"/>
    <p:sldId id="304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5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7A45-48C1-9441-BEF4-457FAACA6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C6267-8501-934D-8B1A-24DCB3871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429A7-E9D6-5148-8657-CBD53CF1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5C88E-E6E5-EA45-8151-85A7C921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0E4A-38CF-2F4E-A5F6-6067F2E2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9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83DC-48E7-2B4F-9D79-DBE83726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CF357-9923-5045-9E13-71FE06D7F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2FE2D-34A4-5A46-924F-A7640C3E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FB29E-B038-104F-BB6B-E7770422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DB3B-A7F6-AA4D-9282-130552F6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6D628-DE01-4E40-B223-7F2DAFE38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EB265-5037-3F49-913F-D293A265C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3E28C-50F7-0B4A-84E4-EB34D8DC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1A7DA-BA3D-474B-8C83-FD21ABD0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1E78-2C3F-7B46-98DC-2989F418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0956-0A21-604B-86F0-647ECE99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007C0-4275-8E41-8BA7-FDA8005A2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5FBF3-E09E-5F4A-8B77-05E19E51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16A9C-72CF-8948-80F5-906234E2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AF68A-FC56-CD46-BFA2-BA3F2A08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3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14B2-36B8-7143-827D-A7DF4EE0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324B7-5F38-4F40-8E7F-F63E26C5E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DF83E-C6A2-B049-B115-C690D7D8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13942-7277-E64A-B987-3BCE56BF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C5513-2E1A-B041-9168-1393046E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2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5E42-DEE0-0540-9BC9-CECED45B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1A69-8A6B-104C-A38F-21B97D202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D48FE-ED1F-2840-BFFF-78FA76736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5011E-A48F-A448-B5C7-47F807B7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0F93D-46AE-2542-9903-B5E6A8C3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FB252-A23E-2A4C-9E44-97457AE6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B921-A4BF-B34D-9145-F4E4E315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2DA99-325D-484F-9250-4F601AB31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070E9-2645-5746-82CB-13291B992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9488C-487D-0F42-8D61-75B5E11D6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F3A68-F599-DC47-8CF6-BEC47B824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F7615-B1C0-8A4F-B1A3-66A577A8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A7A966-45B7-FB4A-8095-0FEA2E76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BE10F-FB35-C549-90DA-C9EE4D2A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976F-1EEA-B942-9719-40D289A7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B9232-AFA6-A644-AE12-8DD5BF5E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6D1FC-0181-1E41-ACF0-4C9C0710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58882-9406-0641-A441-6F8E4A03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66A0B-8282-0245-AC0F-A8306E41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3EB6B-2388-0A41-8EBC-8FCB9840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BDA9F-7E23-5341-9355-2EF9DE7E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6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7FC8-39DB-E74A-AEC8-8026796F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E2B7-14F0-3145-BC62-D220F07B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BF72B-8C09-DC4F-99BB-7931DE152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74A20-BA2F-7445-8C95-73F78BEB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0B9A0-78C1-C14F-A628-817E4683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392AA-D340-1E47-B80B-A5EE185F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C751-93EA-344A-B45A-F44111AD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16C5E-2C06-3645-A3F5-E98F2260D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3FFA6-92CB-8C45-97CD-AFCA7ADFC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C3D9D-9E34-A144-8521-61D6E86B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E29C-CC2E-9E48-92DE-04F41BE9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FC044-6035-E740-874E-A80AA3AF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BA0B7-FA37-C143-97C1-8886235C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902D2-0540-144F-8314-D11BA70D2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4C23-98B7-D34E-91D2-9332D99F7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D1C17-2A99-8E4D-93C1-4E7C443ACE46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B6AB6-0621-4E48-8F97-C5363A0D7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F9BE1-A08C-CF4A-ACE0-171D653C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3DAD-1519-194E-9AE7-592BB03A2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</a:t>
            </a:r>
            <a:r>
              <a:rPr lang="fr-CA" altLang="en-US"/>
              <a:t>a Comparaison Culturelle</a:t>
            </a:r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CA" altLang="en-US" i="1"/>
              <a:t>Cultural comparison</a:t>
            </a:r>
          </a:p>
          <a:p>
            <a:pPr eaLnBrk="1" hangingPunct="1"/>
            <a:r>
              <a:rPr lang="fr-CA" altLang="en-US"/>
              <a:t>Nature de cette tâche</a:t>
            </a:r>
          </a:p>
          <a:p>
            <a:pPr eaLnBrk="1" hangingPunct="1"/>
            <a:r>
              <a:rPr lang="fr-CA" altLang="en-US"/>
              <a:t>Bons conseils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17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/>
              <a:t>La Comparaison Culturelle</a:t>
            </a:r>
            <a:endParaRPr lang="en-US" altLang="en-US" sz="36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 dirty="0"/>
              <a:t>2 minutes ne permettent pas de faire une conférence!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u="sng" dirty="0" err="1"/>
              <a:t>Elaborer</a:t>
            </a:r>
            <a:r>
              <a:rPr lang="fr-CA" altLang="en-US" dirty="0"/>
              <a:t> en vous appuyant sur quelques </a:t>
            </a:r>
            <a:r>
              <a:rPr lang="fr-CA" altLang="en-US" u="sng" dirty="0"/>
              <a:t>détails précis</a:t>
            </a:r>
            <a:r>
              <a:rPr lang="fr-CA" altLang="en-US" dirty="0"/>
              <a:t>, une </a:t>
            </a:r>
            <a:r>
              <a:rPr lang="fr-CA" altLang="en-US" u="sng" dirty="0"/>
              <a:t>anecdote personnelle</a:t>
            </a:r>
            <a:r>
              <a:rPr lang="fr-CA" altLang="en-US" dirty="0"/>
              <a:t> par exemple 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 err="1"/>
              <a:t>Eviter</a:t>
            </a:r>
            <a:r>
              <a:rPr lang="fr-CA" altLang="en-US" dirty="0"/>
              <a:t> les généralisations qui vont mener à la </a:t>
            </a:r>
            <a:r>
              <a:rPr lang="fr-CA" altLang="en-US" u="sng" dirty="0"/>
              <a:t>répétition</a:t>
            </a:r>
            <a:r>
              <a:rPr lang="fr-CA" altLang="en-US" dirty="0"/>
              <a:t>!  Bannir toujours le mot «CHOSE»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/>
              <a:t>Si on n’est pas sûr(e) d’un fait culturel, ne pas mentionner!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/>
              <a:t>Surtout, parler des DEUX communautés, sinon, on a un 1.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638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4000"/>
              <a:t>La Comparaison Culturelle</a:t>
            </a:r>
            <a:endParaRPr lang="en-US" altLang="en-US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825625"/>
            <a:ext cx="11706225" cy="4351338"/>
          </a:xfrm>
        </p:spPr>
        <p:txBody>
          <a:bodyPr/>
          <a:lstStyle/>
          <a:p>
            <a:pPr eaLnBrk="1" hangingPunct="1"/>
            <a:r>
              <a:rPr lang="fr-CA" altLang="en-US" dirty="0"/>
              <a:t>Comme on va comparer les pays et communautés, bien utiliser les prépositions:</a:t>
            </a:r>
          </a:p>
          <a:p>
            <a:pPr marL="0" indent="0" eaLnBrk="1" hangingPunct="1">
              <a:buNone/>
            </a:pPr>
            <a:r>
              <a:rPr lang="fr-CA" altLang="en-US" dirty="0"/>
              <a:t>   </a:t>
            </a:r>
            <a:r>
              <a:rPr lang="fr-CA" altLang="en-US" b="1" dirty="0"/>
              <a:t>En</a:t>
            </a:r>
            <a:r>
              <a:rPr lang="fr-CA" altLang="en-US" dirty="0"/>
              <a:t> France		</a:t>
            </a:r>
            <a:r>
              <a:rPr lang="fr-CA" altLang="en-US" b="1" dirty="0"/>
              <a:t>Aux</a:t>
            </a:r>
            <a:r>
              <a:rPr lang="fr-CA" altLang="en-US" dirty="0"/>
              <a:t> </a:t>
            </a:r>
            <a:r>
              <a:rPr lang="fr-CA" altLang="en-US" dirty="0" err="1"/>
              <a:t>Etats-Unis</a:t>
            </a:r>
            <a:r>
              <a:rPr lang="fr-CA" altLang="en-US" dirty="0"/>
              <a:t>	</a:t>
            </a:r>
            <a:r>
              <a:rPr lang="fr-CA" altLang="en-US" b="1" dirty="0"/>
              <a:t>Dans ma </a:t>
            </a:r>
            <a:r>
              <a:rPr lang="fr-CA" altLang="en-US" dirty="0"/>
              <a:t>communauté	</a:t>
            </a:r>
            <a:r>
              <a:rPr lang="fr-CA" altLang="en-US" b="1" dirty="0"/>
              <a:t>Dans mon </a:t>
            </a:r>
            <a:r>
              <a:rPr lang="fr-CA" altLang="en-US" dirty="0"/>
              <a:t>pays </a:t>
            </a:r>
          </a:p>
          <a:p>
            <a:pPr marL="0" indent="0" eaLnBrk="1" hangingPunct="1">
              <a:buNone/>
            </a:pPr>
            <a:endParaRPr lang="fr-CA" altLang="en-US" dirty="0"/>
          </a:p>
          <a:p>
            <a:pPr eaLnBrk="1" hangingPunct="1"/>
            <a:r>
              <a:rPr lang="fr-CA" altLang="en-US" dirty="0"/>
              <a:t>Comment dire ‘people’: </a:t>
            </a:r>
            <a:r>
              <a:rPr lang="fr-CA" altLang="en-US" b="1" dirty="0"/>
              <a:t>les gens</a:t>
            </a:r>
            <a:r>
              <a:rPr lang="fr-CA" altLang="en-US" dirty="0"/>
              <a:t>	</a:t>
            </a:r>
            <a:r>
              <a:rPr lang="fr-CA" altLang="en-US" b="1" dirty="0"/>
              <a:t>les personnes</a:t>
            </a:r>
          </a:p>
        </p:txBody>
      </p:sp>
    </p:spTree>
    <p:extLst>
      <p:ext uri="{BB962C8B-B14F-4D97-AF65-F5344CB8AC3E}">
        <p14:creationId xmlns:p14="http://schemas.microsoft.com/office/powerpoint/2010/main" val="70950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 dirty="0"/>
              <a:t>La Comparaison Culturelle</a:t>
            </a:r>
            <a:endParaRPr lang="en-US" altLang="en-US" sz="36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220450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CA" altLang="en-US" sz="2400" dirty="0"/>
              <a:t>Les formules de l’exposé ne vont pas varier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A" altLang="en-US" sz="2400" dirty="0"/>
          </a:p>
          <a:p>
            <a:pPr eaLnBrk="1" hangingPunct="1">
              <a:lnSpc>
                <a:spcPct val="90000"/>
              </a:lnSpc>
            </a:pPr>
            <a:r>
              <a:rPr lang="fr-CA" altLang="en-US" sz="2400" i="1" dirty="0"/>
              <a:t>Dans votre communauté, quelle est </a:t>
            </a:r>
            <a:r>
              <a:rPr lang="fr-CA" altLang="en-US" sz="2400" b="1" i="1" dirty="0"/>
              <a:t>l’importance</a:t>
            </a:r>
            <a:r>
              <a:rPr lang="fr-CA" altLang="en-US" sz="2400" i="1" dirty="0"/>
              <a:t> de….  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sz="2400" i="1" dirty="0"/>
              <a:t>Dans votre communauté, quel est </a:t>
            </a:r>
            <a:r>
              <a:rPr lang="fr-CA" altLang="en-US" sz="2400" b="1" i="1" dirty="0"/>
              <a:t>le rôle</a:t>
            </a:r>
            <a:r>
              <a:rPr lang="fr-CA" altLang="en-US" sz="2400" i="1" dirty="0"/>
              <a:t> de…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sz="2400" b="1" i="1" dirty="0"/>
              <a:t>Comment</a:t>
            </a:r>
            <a:r>
              <a:rPr lang="fr-CA" altLang="en-US" sz="2400" i="1" dirty="0"/>
              <a:t> XXXX </a:t>
            </a:r>
            <a:r>
              <a:rPr lang="fr-CA" altLang="en-US" sz="2400" b="1" i="1" dirty="0"/>
              <a:t>a touché </a:t>
            </a:r>
            <a:r>
              <a:rPr lang="fr-CA" altLang="en-US" sz="2400" i="1" dirty="0"/>
              <a:t>la vie des gens de votre communauté…..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altLang="en-US" sz="2400" i="1" dirty="0"/>
              <a:t>   Comparez vos observations d’une </a:t>
            </a:r>
            <a:r>
              <a:rPr lang="fr-CA" altLang="en-US" sz="2400" i="1" u="sng" dirty="0"/>
              <a:t>région du monde francophone….</a:t>
            </a:r>
          </a:p>
          <a:p>
            <a:r>
              <a:rPr lang="fr-CA" altLang="en-US" sz="2400" i="1" dirty="0"/>
              <a:t>Dans votre communauté, quelle est </a:t>
            </a:r>
            <a:r>
              <a:rPr lang="fr-CA" altLang="en-US" sz="2400" b="1" i="1" dirty="0"/>
              <a:t>l’attitude</a:t>
            </a:r>
            <a:r>
              <a:rPr lang="fr-CA" altLang="en-US" sz="2400" i="1" dirty="0"/>
              <a:t> de…</a:t>
            </a:r>
          </a:p>
          <a:p>
            <a:pPr marL="0" indent="0">
              <a:buNone/>
            </a:pPr>
            <a:r>
              <a:rPr lang="fr-CA" altLang="en-US" sz="2400" i="1" dirty="0"/>
              <a:t>   </a:t>
            </a:r>
            <a:r>
              <a:rPr lang="fr-CA" altLang="en-US" sz="2400" b="1" i="1" dirty="0"/>
              <a:t>ATTENTION: </a:t>
            </a:r>
            <a:r>
              <a:rPr lang="fr-CA" altLang="en-US" sz="2400" i="1" dirty="0"/>
              <a:t>L’attitude est la position envers quelque chose: les </a:t>
            </a:r>
            <a:r>
              <a:rPr lang="fr-CA" altLang="en-US" sz="2400" i="1" dirty="0" err="1"/>
              <a:t>gen</a:t>
            </a:r>
            <a:r>
              <a:rPr lang="fr-CA" altLang="en-US" sz="2400" i="1" dirty="0"/>
              <a:t> acceptent / aident/ </a:t>
            </a:r>
          </a:p>
          <a:p>
            <a:pPr marL="0" indent="0">
              <a:buNone/>
            </a:pPr>
            <a:r>
              <a:rPr lang="fr-CA" altLang="en-US" sz="2400" i="1" dirty="0"/>
              <a:t>   détestent…</a:t>
            </a:r>
            <a:endParaRPr lang="en-US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7464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0F5F3-524B-C344-9126-37A61423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98" y="813756"/>
            <a:ext cx="9309100" cy="575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EF5A51-18FD-4F49-B99F-38A76688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" y="628650"/>
            <a:ext cx="10870790" cy="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6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/>
              <a:t>La Comparaison Culturelle</a:t>
            </a:r>
            <a:endParaRPr lang="en-US" altLang="en-US" sz="36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u="sng" dirty="0"/>
              <a:t>Quel sujet</a:t>
            </a:r>
            <a:r>
              <a:rPr lang="fr-CA" altLang="en-US" dirty="0"/>
              <a:t>?  Les sujets sont toujours reliés aux 6 thèmes du programme AP</a:t>
            </a:r>
          </a:p>
          <a:p>
            <a:pPr eaLnBrk="1" hangingPunct="1"/>
            <a:r>
              <a:rPr lang="fr-CA" altLang="en-US" dirty="0"/>
              <a:t>C’est une COMPARAISON CULTURELLE</a:t>
            </a:r>
          </a:p>
          <a:p>
            <a:pPr eaLnBrk="1" hangingPunct="1"/>
            <a:r>
              <a:rPr lang="fr-CA" altLang="en-US" dirty="0"/>
              <a:t>Vous avez </a:t>
            </a:r>
            <a:r>
              <a:rPr lang="fr-CA" altLang="en-US" u="sng" dirty="0"/>
              <a:t>4 minutes</a:t>
            </a:r>
            <a:r>
              <a:rPr lang="fr-CA" altLang="en-US" dirty="0"/>
              <a:t> pour préparer et </a:t>
            </a:r>
            <a:r>
              <a:rPr lang="fr-CA" altLang="en-US" u="sng" dirty="0"/>
              <a:t>2 minutes</a:t>
            </a:r>
            <a:r>
              <a:rPr lang="fr-CA" altLang="en-US" dirty="0"/>
              <a:t> pour parler</a:t>
            </a:r>
          </a:p>
          <a:p>
            <a:pPr eaLnBrk="1" hangingPunct="1"/>
            <a:r>
              <a:rPr lang="fr-CA" altLang="en-US" dirty="0"/>
              <a:t>PARLER les 2 minutes </a:t>
            </a:r>
            <a:r>
              <a:rPr lang="fr-CA" altLang="en-US" u="sng" dirty="0"/>
              <a:t>complètes</a:t>
            </a:r>
            <a:r>
              <a:rPr lang="fr-CA" altLang="en-US" dirty="0"/>
              <a:t>.  Il n’est pas nécessaire de distribuer le temps </a:t>
            </a:r>
            <a:r>
              <a:rPr lang="fr-CA" altLang="en-US" u="sng" dirty="0"/>
              <a:t>également</a:t>
            </a:r>
            <a:r>
              <a:rPr lang="fr-CA" altLang="en-US" dirty="0"/>
              <a:t> d’un côté et d’autre de la comparaison, mais il FAUT faire une comparaison, sinon, on a un 2 -3 maximum, même en parlant parfaitement bien!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84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/>
              <a:t>La Comparaison Culturelle</a:t>
            </a:r>
            <a:endParaRPr lang="en-US" altLang="en-US" sz="36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 b="1" dirty="0"/>
              <a:t>Comment obtenir une bonne note à cette section de l’examen AP?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/>
              <a:t>Bien traiter le sujet, accomplir LA TACHE</a:t>
            </a:r>
            <a:r>
              <a:rPr lang="fr-CA" altLang="en-US" dirty="0">
                <a:sym typeface="Wingdings" pitchFamily="2" charset="2"/>
              </a:rPr>
              <a:t></a:t>
            </a:r>
            <a:endParaRPr lang="fr-CA" altLang="en-US" dirty="0"/>
          </a:p>
          <a:p>
            <a:pPr eaLnBrk="1" hangingPunct="1">
              <a:lnSpc>
                <a:spcPct val="90000"/>
              </a:lnSpc>
            </a:pPr>
            <a:r>
              <a:rPr lang="fr-CA" altLang="en-US" u="sng" dirty="0"/>
              <a:t>parler les 2 minutes entières,</a:t>
            </a:r>
            <a:r>
              <a:rPr lang="fr-CA" altLang="en-US" dirty="0"/>
              <a:t> sans hésitation et parler </a:t>
            </a:r>
            <a:r>
              <a:rPr lang="fr-CA" altLang="en-US" u="sng" dirty="0"/>
              <a:t>clairement</a:t>
            </a:r>
            <a:r>
              <a:rPr lang="fr-CA" altLang="en-US" dirty="0"/>
              <a:t> et à voix haute. </a:t>
            </a:r>
            <a:r>
              <a:rPr lang="fr-CA" altLang="en-US" u="sng" dirty="0"/>
              <a:t>S’</a:t>
            </a:r>
            <a:r>
              <a:rPr lang="fr-CA" altLang="en-US" u="sng" dirty="0" err="1"/>
              <a:t>auto-corriger</a:t>
            </a:r>
            <a:r>
              <a:rPr lang="fr-CA" altLang="en-US" dirty="0"/>
              <a:t>, si nécessaire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u="sng" dirty="0"/>
              <a:t>Ne JAMAIS relire</a:t>
            </a:r>
            <a:r>
              <a:rPr lang="fr-CA" altLang="en-US" dirty="0"/>
              <a:t>  tout le sujet de l’exposé: il est long, difficile, et vous n’avez PAS produit ce langage!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 err="1"/>
              <a:t>Eviter</a:t>
            </a:r>
            <a:r>
              <a:rPr lang="fr-CA" altLang="en-US" dirty="0"/>
              <a:t> les RÉPÉTITIONS!  Faire un plan pendant le temps de préparation. </a:t>
            </a:r>
            <a:r>
              <a:rPr lang="fr-CA" altLang="en-US" b="1" dirty="0"/>
              <a:t>Il faut commencer par le côté francophone</a:t>
            </a:r>
            <a:r>
              <a:rPr lang="fr-CA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88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/>
              <a:t>La Comparaison Culturelle</a:t>
            </a:r>
            <a:endParaRPr lang="en-US" altLang="en-US" sz="36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 dirty="0"/>
              <a:t>Mêmes mots-clés que pour toutes les sections des «Réponses libres»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dirty="0"/>
              <a:t>L’élève a accompli la tâche avec: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b="1" dirty="0"/>
              <a:t>ELABORATION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b="1" dirty="0"/>
              <a:t>VARIÉTÉ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b="1" dirty="0"/>
              <a:t>CONTR</a:t>
            </a:r>
            <a:r>
              <a:rPr lang="en-US" altLang="en-US" b="1" dirty="0">
                <a:cs typeface="Arial" charset="0"/>
              </a:rPr>
              <a:t>Ô</a:t>
            </a:r>
            <a:r>
              <a:rPr lang="fr-CA" altLang="en-US" b="1" dirty="0"/>
              <a:t>LE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dirty="0"/>
              <a:t>On comprend l’élève!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dirty="0"/>
              <a:t>Il y a une comparaison entre la communauté de l’élève et une communauté francophone avec des éléments culturels « corrects » </a:t>
            </a:r>
          </a:p>
        </p:txBody>
      </p:sp>
    </p:spTree>
    <p:extLst>
      <p:ext uri="{BB962C8B-B14F-4D97-AF65-F5344CB8AC3E}">
        <p14:creationId xmlns:p14="http://schemas.microsoft.com/office/powerpoint/2010/main" val="108709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/>
              <a:t>La Comparaison Culturelle</a:t>
            </a:r>
            <a:endParaRPr lang="en-US" altLang="en-US" sz="36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1"/>
            <a:ext cx="8229600" cy="4525963"/>
          </a:xfrm>
        </p:spPr>
        <p:txBody>
          <a:bodyPr/>
          <a:lstStyle/>
          <a:p>
            <a:pPr eaLnBrk="1" hangingPunct="1"/>
            <a:r>
              <a:rPr lang="fr-CA" altLang="en-US" dirty="0"/>
              <a:t>Comment utiliser ses 4 minutes de préparation?</a:t>
            </a:r>
          </a:p>
          <a:p>
            <a:pPr eaLnBrk="1" hangingPunct="1"/>
            <a:r>
              <a:rPr lang="fr-CA" altLang="en-US" u="sng" dirty="0"/>
              <a:t>BIEN LIRE</a:t>
            </a:r>
            <a:r>
              <a:rPr lang="fr-CA" altLang="en-US" dirty="0"/>
              <a:t> LE SUJET de l’exposé!  Il y a souvent plusieurs parties dans la question.</a:t>
            </a:r>
          </a:p>
          <a:p>
            <a:pPr eaLnBrk="1" hangingPunct="1"/>
            <a:r>
              <a:rPr lang="fr-CA" altLang="en-US" dirty="0"/>
              <a:t>SURLIGNER les </a:t>
            </a:r>
            <a:r>
              <a:rPr lang="fr-CA" altLang="en-US" u="sng" dirty="0"/>
              <a:t>mots essentiels</a:t>
            </a:r>
            <a:r>
              <a:rPr lang="fr-CA" altLang="en-US" dirty="0"/>
              <a:t> de l’exposé</a:t>
            </a:r>
          </a:p>
          <a:p>
            <a:pPr eaLnBrk="1" hangingPunct="1"/>
            <a:r>
              <a:rPr lang="fr-CA" altLang="en-US" dirty="0"/>
              <a:t>Préparer ses </a:t>
            </a:r>
            <a:r>
              <a:rPr lang="fr-CA" altLang="en-US" u="sng" dirty="0"/>
              <a:t>mots de liaisons</a:t>
            </a:r>
            <a:r>
              <a:rPr lang="fr-CA" altLang="en-US" dirty="0"/>
              <a:t> pour organiser l’exposé en clairs paragraphes</a:t>
            </a:r>
          </a:p>
          <a:p>
            <a:pPr eaLnBrk="1" hangingPunct="1"/>
            <a:r>
              <a:rPr lang="fr-CA" altLang="en-US" dirty="0"/>
              <a:t>Préparer un petit </a:t>
            </a:r>
            <a:r>
              <a:rPr lang="fr-CA" altLang="en-US" u="sng" dirty="0"/>
              <a:t>organisateur</a:t>
            </a:r>
            <a:r>
              <a:rPr lang="fr-CA" altLang="en-US" dirty="0"/>
              <a:t> visuel – voir exemple</a:t>
            </a:r>
          </a:p>
        </p:txBody>
      </p:sp>
    </p:spTree>
    <p:extLst>
      <p:ext uri="{BB962C8B-B14F-4D97-AF65-F5344CB8AC3E}">
        <p14:creationId xmlns:p14="http://schemas.microsoft.com/office/powerpoint/2010/main" val="120325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590800" y="303747"/>
            <a:ext cx="7162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cs typeface="Times New Roman" pitchFamily="18" charset="0"/>
              </a:rPr>
              <a:t>COMPARAISON</a:t>
            </a:r>
            <a:r>
              <a:rPr lang="fr-CA" altLang="en-US" sz="1600" b="1" dirty="0">
                <a:cs typeface="Times New Roman" pitchFamily="18" charset="0"/>
              </a:rPr>
              <a:t> CULTURELLE</a:t>
            </a:r>
          </a:p>
          <a:p>
            <a:pPr eaLnBrk="1" hangingPunct="1"/>
            <a:endParaRPr lang="fr-CA" altLang="en-US" sz="1600" b="1" dirty="0">
              <a:cs typeface="Times New Roman" pitchFamily="18" charset="0"/>
            </a:endParaRPr>
          </a:p>
          <a:p>
            <a:pPr eaLnBrk="1" hangingPunct="1"/>
            <a:endParaRPr lang="fr-CA" altLang="en-US" sz="1600" b="1" dirty="0">
              <a:cs typeface="Times New Roman" pitchFamily="18" charset="0"/>
            </a:endParaRPr>
          </a:p>
          <a:p>
            <a:pPr eaLnBrk="1" hangingPunct="1"/>
            <a:r>
              <a:rPr lang="fr-CA" altLang="en-US" sz="1600" b="1" dirty="0">
                <a:cs typeface="Times New Roman" pitchFamily="18" charset="0"/>
              </a:rPr>
              <a:t>Maintenant, dans les instructions, les élèves DOIVENT commencer par la communauté francophone, </a:t>
            </a:r>
          </a:p>
          <a:p>
            <a:pPr eaLnBrk="1" hangingPunct="1"/>
            <a:endParaRPr lang="fr-CA" altLang="en-US" sz="1600" b="1" dirty="0">
              <a:cs typeface="Times New Roman" pitchFamily="18" charset="0"/>
            </a:endParaRPr>
          </a:p>
          <a:p>
            <a:pPr eaLnBrk="1" hangingPunct="1"/>
            <a:endParaRPr lang="en-US" altLang="en-US" sz="900" dirty="0"/>
          </a:p>
          <a:p>
            <a:r>
              <a:rPr lang="fr-CA" altLang="en-US" sz="1200" dirty="0">
                <a:cs typeface="Times New Roman" pitchFamily="18" charset="0"/>
              </a:rPr>
              <a:t>  </a:t>
            </a:r>
            <a:endParaRPr lang="fr-CA" altLang="en-US" dirty="0"/>
          </a:p>
        </p:txBody>
      </p:sp>
      <p:graphicFrame>
        <p:nvGraphicFramePr>
          <p:cNvPr id="60419" name="Group 3"/>
          <p:cNvGraphicFramePr>
            <a:graphicFrameLocks noGrp="1"/>
          </p:cNvGraphicFramePr>
          <p:nvPr/>
        </p:nvGraphicFramePr>
        <p:xfrm>
          <a:off x="2895600" y="2667001"/>
          <a:ext cx="6553200" cy="2819397"/>
        </p:xfrm>
        <a:graphic>
          <a:graphicData uri="http://schemas.openxmlformats.org/drawingml/2006/table">
            <a:tbl>
              <a:tblPr/>
              <a:tblGrid>
                <a:gridCol w="327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COMMUNAUTÉ FRANCOPHONE</a:t>
                      </a:r>
                      <a:endParaRPr kumimoji="0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 COMMUNAUTÉ </a:t>
                      </a:r>
                      <a:endParaRPr kumimoji="0" lang="fr-C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524001" y="4844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/>
              <a:t>La Comparaison Culturelle</a:t>
            </a:r>
            <a:endParaRPr lang="en-US" altLang="en-US" sz="36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 dirty="0"/>
              <a:t>Le registre?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/>
              <a:t>On parle à sa classe, donc c’est un registre plus ou moins </a:t>
            </a:r>
            <a:r>
              <a:rPr lang="fr-CA" altLang="en-US" u="sng" dirty="0"/>
              <a:t>formel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/>
              <a:t>PAS DE « </a:t>
            </a:r>
            <a:r>
              <a:rPr lang="fr-CA" altLang="en-US" i="1" dirty="0"/>
              <a:t>TU </a:t>
            </a:r>
            <a:r>
              <a:rPr lang="fr-CA" altLang="en-US" dirty="0"/>
              <a:t>»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/>
              <a:t>Utiliser le « </a:t>
            </a:r>
            <a:r>
              <a:rPr lang="fr-CA" altLang="en-US" i="1" dirty="0"/>
              <a:t>ON</a:t>
            </a:r>
            <a:r>
              <a:rPr lang="fr-CA" altLang="en-US" dirty="0"/>
              <a:t> »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/>
              <a:t>Comme on parle de « sa » communauté, il est acceptable dans cette section d’utiliser «</a:t>
            </a:r>
            <a:r>
              <a:rPr lang="fr-CA" altLang="en-US" i="1" dirty="0"/>
              <a:t>JE</a:t>
            </a:r>
            <a:r>
              <a:rPr lang="fr-CA" altLang="en-US" dirty="0"/>
              <a:t>», ou bien «</a:t>
            </a:r>
            <a:r>
              <a:rPr lang="fr-CA" altLang="en-US" i="1" dirty="0"/>
              <a:t>NOUS</a:t>
            </a:r>
            <a:r>
              <a:rPr lang="fr-CA" altLang="en-US" dirty="0"/>
              <a:t>»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/>
              <a:t>Pas de mots argotiques (</a:t>
            </a:r>
            <a:r>
              <a:rPr lang="fr-CA" altLang="en-US" i="1" dirty="0"/>
              <a:t>mec, nana, fric</a:t>
            </a:r>
            <a:r>
              <a:rPr lang="fr-CA" altLang="en-US" dirty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91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6688" y="153252"/>
            <a:ext cx="10515600" cy="1325563"/>
          </a:xfrm>
        </p:spPr>
        <p:txBody>
          <a:bodyPr/>
          <a:lstStyle/>
          <a:p>
            <a:pPr eaLnBrk="1" hangingPunct="1"/>
            <a:r>
              <a:rPr lang="fr-CA" altLang="en-US" sz="3600" dirty="0"/>
              <a:t>La Comparaison Culturelle</a:t>
            </a:r>
            <a:endParaRPr lang="en-US" altLang="en-US" sz="36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605" y="1145399"/>
            <a:ext cx="10515600" cy="48762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altLang="en-US" u="sng" dirty="0"/>
              <a:t>Apprendre les bonnes formules pour commencer un exposé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i="1" dirty="0"/>
              <a:t>Je voudrais vous parler de l’attitude des gens au Sénégal envers…. Et comparer…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i="1" dirty="0"/>
              <a:t>Aujourd’hui, je vais discuter l’importance des études supérieures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i="1" dirty="0"/>
              <a:t>Je vais commencer par parler de…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i="1" dirty="0"/>
              <a:t>Pour finir, en somme, pour conclure…</a:t>
            </a:r>
          </a:p>
          <a:p>
            <a:pPr lvl="1" eaLnBrk="1" hangingPunct="1">
              <a:lnSpc>
                <a:spcPct val="90000"/>
              </a:lnSpc>
            </a:pPr>
            <a:endParaRPr lang="fr-CA" altLang="en-US" i="1" dirty="0"/>
          </a:p>
          <a:p>
            <a:pPr lvl="1"/>
            <a:r>
              <a:rPr lang="fr-CA" altLang="en-US" sz="2800" dirty="0"/>
              <a:t>Utilisez les bons mots de liaison pour </a:t>
            </a:r>
            <a:r>
              <a:rPr lang="fr-CA" altLang="en-US" sz="2800" u="sng" dirty="0"/>
              <a:t>contraster et opposer</a:t>
            </a:r>
            <a:r>
              <a:rPr lang="fr-CA" altLang="en-US" dirty="0"/>
              <a:t>: </a:t>
            </a:r>
            <a:r>
              <a:rPr lang="fr-CA" altLang="en-US" i="1" dirty="0"/>
              <a:t>par contre, d’un côté…de l’autre, en revanche, après avoir expliqué, ayant montré que….</a:t>
            </a:r>
          </a:p>
          <a:p>
            <a:pPr lvl="1"/>
            <a:endParaRPr lang="fr-CA" altLang="en-US" i="1" dirty="0"/>
          </a:p>
          <a:p>
            <a:pPr lvl="1"/>
            <a:r>
              <a:rPr lang="fr-CA" altLang="en-US" sz="2800" u="sng" dirty="0"/>
              <a:t>Avoir une ou deux expressions pour terminer</a:t>
            </a:r>
            <a:r>
              <a:rPr lang="fr-CA" altLang="en-US" dirty="0"/>
              <a:t>: </a:t>
            </a:r>
            <a:r>
              <a:rPr lang="fr-CA" altLang="en-US" i="1" dirty="0"/>
              <a:t>On voit donc que, il est clair que…En somme, pour finir</a:t>
            </a:r>
            <a:r>
              <a:rPr lang="fr-CA" altLang="en-US" dirty="0"/>
              <a:t>…(La conclusion n’est pas nécessaire pour avoir un « 5 »)</a:t>
            </a:r>
            <a:endParaRPr lang="en-US" altLang="en-US" dirty="0"/>
          </a:p>
          <a:p>
            <a:pPr lvl="1"/>
            <a:endParaRPr lang="fr-CA" altLang="en-US" i="1" dirty="0"/>
          </a:p>
          <a:p>
            <a:pPr lvl="1" eaLnBrk="1" hangingPunct="1">
              <a:lnSpc>
                <a:spcPct val="90000"/>
              </a:lnSpc>
            </a:pPr>
            <a:endParaRPr lang="fr-CA" altLang="en-US" i="1" dirty="0"/>
          </a:p>
        </p:txBody>
      </p:sp>
    </p:spTree>
    <p:extLst>
      <p:ext uri="{BB962C8B-B14F-4D97-AF65-F5344CB8AC3E}">
        <p14:creationId xmlns:p14="http://schemas.microsoft.com/office/powerpoint/2010/main" val="242423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685</Words>
  <Application>Microsoft Macintosh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La Comparaison Culturelle</vt:lpstr>
      <vt:lpstr>PowerPoint Presentation</vt:lpstr>
      <vt:lpstr>La Comparaison Culturelle</vt:lpstr>
      <vt:lpstr>La Comparaison Culturelle</vt:lpstr>
      <vt:lpstr>La Comparaison Culturelle</vt:lpstr>
      <vt:lpstr>La Comparaison Culturelle</vt:lpstr>
      <vt:lpstr>PowerPoint Presentation</vt:lpstr>
      <vt:lpstr>La Comparaison Culturelle</vt:lpstr>
      <vt:lpstr>La Comparaison Culturelle</vt:lpstr>
      <vt:lpstr>La Comparaison Culturelle</vt:lpstr>
      <vt:lpstr>La Comparaison Culturelle</vt:lpstr>
      <vt:lpstr>La Comparaison Culturelle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 partie choix multiples  (65 questions, 9 sets; 50% du  score total)</dc:title>
  <dc:creator>Jerrold Bellman</dc:creator>
  <cp:lastModifiedBy>Jerrold Bellman</cp:lastModifiedBy>
  <cp:revision>22</cp:revision>
  <dcterms:created xsi:type="dcterms:W3CDTF">2019-09-28T18:18:12Z</dcterms:created>
  <dcterms:modified xsi:type="dcterms:W3CDTF">2020-02-12T17:59:19Z</dcterms:modified>
</cp:coreProperties>
</file>