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46"/>
  </p:normalViewPr>
  <p:slideViewPr>
    <p:cSldViewPr snapToGrid="0" snapToObjects="1"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3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7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06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1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94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27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6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L2%20C06%20Resource%20PPT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 descr="backgrou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914400" y="45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3399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pic>
        <p:nvPicPr>
          <p:cNvPr id="1046" name="Picture 22" descr="resource">
            <a:hlinkClick r:id="rId14" action="ppaction://hlinkpres?slideindex=1&amp;slidetitle=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2019300" cy="403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previou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6099175"/>
            <a:ext cx="6096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ome">
            <a:hlinkClick r:id="rId1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6075363"/>
            <a:ext cx="609600" cy="5857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next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6051550"/>
            <a:ext cx="609600" cy="57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end">
            <a:hlinkClick r:id="" action="ppaction://hlinkshowjump?jump=lastslide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94413"/>
            <a:ext cx="622300" cy="604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61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1831975" y="533400"/>
            <a:ext cx="245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Le futur simple 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1809750" y="2366963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>
                <a:solidFill>
                  <a:srgbClr val="FFCC00"/>
                </a:solidFill>
                <a:latin typeface="Arial" charset="0"/>
                <a:ea typeface="ＭＳ Ｐゴシック" charset="0"/>
              </a:rPr>
              <a:t>PARLER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1939925" y="2944813"/>
            <a:ext cx="879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parler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4457700" y="2365375"/>
            <a:ext cx="106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>
                <a:solidFill>
                  <a:srgbClr val="FFCC00"/>
                </a:solidFill>
                <a:latin typeface="Arial" charset="0"/>
                <a:ea typeface="ＭＳ Ｐゴシック" charset="0"/>
              </a:rPr>
              <a:t>FINIR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1390650" y="2328863"/>
            <a:ext cx="2362200" cy="533400"/>
          </a:xfrm>
          <a:prstGeom prst="rect">
            <a:avLst/>
          </a:prstGeom>
          <a:noFill/>
          <a:ln w="5080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1925638" y="3279775"/>
            <a:ext cx="969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9900"/>
                </a:solidFill>
                <a:latin typeface="Arial" charset="0"/>
                <a:ea typeface="ＭＳ Ｐゴシック" charset="0"/>
              </a:rPr>
              <a:t>parler-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3" name="Text Box 13"/>
          <p:cNvSpPr txBox="1">
            <a:spLocks noChangeArrowheads="1"/>
          </p:cNvSpPr>
          <p:nvPr/>
        </p:nvSpPr>
        <p:spPr bwMode="auto">
          <a:xfrm>
            <a:off x="1949450" y="3605213"/>
            <a:ext cx="1597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je    parler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ai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1927225" y="3929063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tu    parler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as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1217613" y="4270375"/>
            <a:ext cx="231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il/elle/on    parler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1579563" y="4584700"/>
            <a:ext cx="2125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nous    parler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ons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4659313" y="2968625"/>
            <a:ext cx="703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finir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4648200" y="3321050"/>
            <a:ext cx="714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9900"/>
                </a:solidFill>
                <a:latin typeface="Arial" charset="0"/>
                <a:ea typeface="ＭＳ Ｐゴシック" charset="0"/>
              </a:rPr>
              <a:t>finir-</a:t>
            </a:r>
            <a:r>
              <a:rPr lang="en-US" b="1">
                <a:solidFill>
                  <a:srgbClr val="FF99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4524375" y="36195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je    finir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ai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60" name="Text Box 20"/>
          <p:cNvSpPr txBox="1">
            <a:spLocks noChangeArrowheads="1"/>
          </p:cNvSpPr>
          <p:nvPr/>
        </p:nvSpPr>
        <p:spPr bwMode="auto">
          <a:xfrm>
            <a:off x="4481513" y="395446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tu    finir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as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61" name="Text Box 21"/>
          <p:cNvSpPr txBox="1">
            <a:spLocks noChangeArrowheads="1"/>
          </p:cNvSpPr>
          <p:nvPr/>
        </p:nvSpPr>
        <p:spPr bwMode="auto">
          <a:xfrm>
            <a:off x="3781425" y="4260850"/>
            <a:ext cx="219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il/elle/on    finir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62" name="Text Box 22"/>
          <p:cNvSpPr txBox="1">
            <a:spLocks noChangeArrowheads="1"/>
          </p:cNvSpPr>
          <p:nvPr/>
        </p:nvSpPr>
        <p:spPr bwMode="auto">
          <a:xfrm>
            <a:off x="4130675" y="4584700"/>
            <a:ext cx="1941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nous    finir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ons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64" name="Text Box 24"/>
          <p:cNvSpPr txBox="1">
            <a:spLocks noChangeArrowheads="1"/>
          </p:cNvSpPr>
          <p:nvPr/>
        </p:nvSpPr>
        <p:spPr bwMode="auto">
          <a:xfrm>
            <a:off x="533400" y="1112838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</a:rPr>
              <a:t>1. To form the future tense in French, you add the future endings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</a:rPr>
              <a:t>    to the entire infinitive of verbs that end in </a:t>
            </a:r>
            <a:r>
              <a:rPr lang="en-US" sz="2000" b="1">
                <a:solidFill>
                  <a:srgbClr val="FFCC00"/>
                </a:solidFill>
              </a:rPr>
              <a:t>-er</a:t>
            </a:r>
            <a:r>
              <a:rPr lang="en-US" sz="2000" b="1">
                <a:solidFill>
                  <a:srgbClr val="FFFFFF"/>
                </a:solidFill>
              </a:rPr>
              <a:t> or </a:t>
            </a:r>
            <a:r>
              <a:rPr lang="en-US" sz="2000" b="1">
                <a:solidFill>
                  <a:srgbClr val="FFCC00"/>
                </a:solidFill>
              </a:rPr>
              <a:t>-ir</a:t>
            </a:r>
            <a:r>
              <a:rPr lang="en-US" sz="2000" b="1">
                <a:solidFill>
                  <a:srgbClr val="FFFFFF"/>
                </a:solidFill>
              </a:rPr>
              <a:t>. You drop the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</a:rPr>
              <a:t>    </a:t>
            </a:r>
            <a:r>
              <a:rPr lang="en-US" sz="2000" b="1">
                <a:solidFill>
                  <a:srgbClr val="FFCC00"/>
                </a:solidFill>
              </a:rPr>
              <a:t>e</a:t>
            </a:r>
            <a:r>
              <a:rPr lang="en-US" sz="2000" b="1">
                <a:solidFill>
                  <a:srgbClr val="FFFFFF"/>
                </a:solidFill>
              </a:rPr>
              <a:t> before adding the endings to </a:t>
            </a:r>
            <a:r>
              <a:rPr lang="en-US" sz="2000" b="1">
                <a:solidFill>
                  <a:srgbClr val="FFCC00"/>
                </a:solidFill>
              </a:rPr>
              <a:t>-re</a:t>
            </a:r>
            <a:r>
              <a:rPr lang="en-US" sz="2000" b="1">
                <a:solidFill>
                  <a:srgbClr val="FFFFFF"/>
                </a:solidFill>
              </a:rPr>
              <a:t> verbs. Study the following. </a:t>
            </a:r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3819525" y="2328863"/>
            <a:ext cx="2362200" cy="533400"/>
          </a:xfrm>
          <a:prstGeom prst="rect">
            <a:avLst/>
          </a:prstGeom>
          <a:noFill/>
          <a:ln w="5080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6248400" y="2328863"/>
            <a:ext cx="2362200" cy="533400"/>
          </a:xfrm>
          <a:prstGeom prst="rect">
            <a:avLst/>
          </a:prstGeom>
          <a:noFill/>
          <a:ln w="5080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9467" name="Text Box 27"/>
          <p:cNvSpPr txBox="1">
            <a:spLocks noChangeArrowheads="1"/>
          </p:cNvSpPr>
          <p:nvPr/>
        </p:nvSpPr>
        <p:spPr bwMode="auto">
          <a:xfrm>
            <a:off x="6524625" y="2376488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>
                <a:solidFill>
                  <a:srgbClr val="FFCC00"/>
                </a:solidFill>
                <a:latin typeface="Arial" charset="0"/>
                <a:ea typeface="ＭＳ Ｐゴシック" charset="0"/>
              </a:rPr>
              <a:t>ATTENDRE</a:t>
            </a:r>
            <a:r>
              <a:rPr lang="en-US" sz="2400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68" name="Text Box 28"/>
          <p:cNvSpPr txBox="1">
            <a:spLocks noChangeArrowheads="1"/>
          </p:cNvSpPr>
          <p:nvPr/>
        </p:nvSpPr>
        <p:spPr bwMode="auto">
          <a:xfrm>
            <a:off x="6938963" y="2967038"/>
            <a:ext cx="1109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attendre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69" name="Text Box 29"/>
          <p:cNvSpPr txBox="1">
            <a:spLocks noChangeArrowheads="1"/>
          </p:cNvSpPr>
          <p:nvPr/>
        </p:nvSpPr>
        <p:spPr bwMode="auto">
          <a:xfrm>
            <a:off x="6927850" y="3319463"/>
            <a:ext cx="1120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9900"/>
                </a:solidFill>
                <a:latin typeface="Arial" charset="0"/>
                <a:ea typeface="ＭＳ Ｐゴシック" charset="0"/>
              </a:rPr>
              <a:t>attendr-</a:t>
            </a:r>
            <a:r>
              <a:rPr lang="en-US" b="1">
                <a:solidFill>
                  <a:srgbClr val="FF99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0" name="Text Box 30"/>
          <p:cNvSpPr txBox="1">
            <a:spLocks noChangeArrowheads="1"/>
          </p:cNvSpPr>
          <p:nvPr/>
        </p:nvSpPr>
        <p:spPr bwMode="auto">
          <a:xfrm>
            <a:off x="6992938" y="3617913"/>
            <a:ext cx="162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j’    attendr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ai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1" name="Text Box 31"/>
          <p:cNvSpPr txBox="1">
            <a:spLocks noChangeArrowheads="1"/>
          </p:cNvSpPr>
          <p:nvPr/>
        </p:nvSpPr>
        <p:spPr bwMode="auto">
          <a:xfrm>
            <a:off x="6899275" y="3952875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tu    attendr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as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2" name="Text Box 32"/>
          <p:cNvSpPr txBox="1">
            <a:spLocks noChangeArrowheads="1"/>
          </p:cNvSpPr>
          <p:nvPr/>
        </p:nvSpPr>
        <p:spPr bwMode="auto">
          <a:xfrm>
            <a:off x="6199188" y="4259263"/>
            <a:ext cx="2273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il/elle/on    attendr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3" name="Text Box 33"/>
          <p:cNvSpPr txBox="1">
            <a:spLocks noChangeArrowheads="1"/>
          </p:cNvSpPr>
          <p:nvPr/>
        </p:nvSpPr>
        <p:spPr bwMode="auto">
          <a:xfrm>
            <a:off x="6553200" y="4583113"/>
            <a:ext cx="2271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nous    attendr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ons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4" name="Text Box 34"/>
          <p:cNvSpPr txBox="1">
            <a:spLocks noChangeArrowheads="1"/>
          </p:cNvSpPr>
          <p:nvPr/>
        </p:nvSpPr>
        <p:spPr bwMode="auto">
          <a:xfrm>
            <a:off x="1593850" y="4881563"/>
            <a:ext cx="1857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vous    parler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ez</a:t>
            </a:r>
            <a:r>
              <a:rPr lang="en-US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5" name="Text Box 35"/>
          <p:cNvSpPr txBox="1">
            <a:spLocks noChangeArrowheads="1"/>
          </p:cNvSpPr>
          <p:nvPr/>
        </p:nvSpPr>
        <p:spPr bwMode="auto">
          <a:xfrm>
            <a:off x="1308100" y="51958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ils/elles    parler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ont</a:t>
            </a:r>
            <a:r>
              <a:rPr lang="en-US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6" name="Text Box 36"/>
          <p:cNvSpPr txBox="1">
            <a:spLocks noChangeArrowheads="1"/>
          </p:cNvSpPr>
          <p:nvPr/>
        </p:nvSpPr>
        <p:spPr bwMode="auto">
          <a:xfrm>
            <a:off x="4148138" y="4872038"/>
            <a:ext cx="171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vous    finir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ez</a:t>
            </a: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  <a:endParaRPr lang="en-US" b="1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9477" name="Text Box 37"/>
          <p:cNvSpPr txBox="1">
            <a:spLocks noChangeArrowheads="1"/>
          </p:cNvSpPr>
          <p:nvPr/>
        </p:nvSpPr>
        <p:spPr bwMode="auto">
          <a:xfrm>
            <a:off x="3868738" y="5195888"/>
            <a:ext cx="2170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ils/elles    finir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ont</a:t>
            </a: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  <a:endParaRPr lang="en-US" b="1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9478" name="Text Box 38"/>
          <p:cNvSpPr txBox="1">
            <a:spLocks noChangeArrowheads="1"/>
          </p:cNvSpPr>
          <p:nvPr/>
        </p:nvSpPr>
        <p:spPr bwMode="auto">
          <a:xfrm>
            <a:off x="6584950" y="4870450"/>
            <a:ext cx="219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vous    attendr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ez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79" name="Text Box 39"/>
          <p:cNvSpPr txBox="1">
            <a:spLocks noChangeArrowheads="1"/>
          </p:cNvSpPr>
          <p:nvPr/>
        </p:nvSpPr>
        <p:spPr bwMode="auto">
          <a:xfrm>
            <a:off x="6319838" y="5194300"/>
            <a:ext cx="240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ils/elles    attendr</a:t>
            </a:r>
            <a:r>
              <a:rPr lang="fr-FR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ont</a:t>
            </a:r>
            <a:r>
              <a:rPr lang="en-US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9480" name="Text Box 40"/>
          <p:cNvSpPr txBox="1">
            <a:spLocks noChangeArrowheads="1"/>
          </p:cNvSpPr>
          <p:nvPr/>
        </p:nvSpPr>
        <p:spPr bwMode="auto">
          <a:xfrm>
            <a:off x="381000" y="2933700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Infinitive</a:t>
            </a:r>
            <a:endParaRPr lang="en-US" sz="2000" b="1">
              <a:solidFill>
                <a:srgbClr val="FFCC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9481" name="Text Box 41"/>
          <p:cNvSpPr txBox="1">
            <a:spLocks noChangeArrowheads="1"/>
          </p:cNvSpPr>
          <p:nvPr/>
        </p:nvSpPr>
        <p:spPr bwMode="auto">
          <a:xfrm>
            <a:off x="381000" y="3265488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Stem</a:t>
            </a:r>
            <a:endParaRPr lang="en-US" sz="2000" b="1">
              <a:solidFill>
                <a:srgbClr val="FFCC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8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8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8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8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7" grpId="0"/>
      <p:bldP spid="189448" grpId="0"/>
      <p:bldP spid="189449" grpId="0"/>
      <p:bldP spid="189450" grpId="0" animBg="1"/>
      <p:bldP spid="189452" grpId="0"/>
      <p:bldP spid="189453" grpId="0"/>
      <p:bldP spid="189454" grpId="0"/>
      <p:bldP spid="189455" grpId="0"/>
      <p:bldP spid="189456" grpId="0"/>
      <p:bldP spid="189457" grpId="0"/>
      <p:bldP spid="189458" grpId="0"/>
      <p:bldP spid="189459" grpId="0"/>
      <p:bldP spid="189460" grpId="0"/>
      <p:bldP spid="189461" grpId="0"/>
      <p:bldP spid="189462" grpId="0"/>
      <p:bldP spid="189465" grpId="0" animBg="1"/>
      <p:bldP spid="189466" grpId="0" animBg="1"/>
      <p:bldP spid="189467" grpId="0"/>
      <p:bldP spid="189468" grpId="0"/>
      <p:bldP spid="189469" grpId="0"/>
      <p:bldP spid="189470" grpId="0"/>
      <p:bldP spid="189471" grpId="0"/>
      <p:bldP spid="189472" grpId="0"/>
      <p:bldP spid="189473" grpId="0"/>
      <p:bldP spid="189474" grpId="0"/>
      <p:bldP spid="189475" grpId="0"/>
      <p:bldP spid="189476" grpId="0"/>
      <p:bldP spid="189477" grpId="0"/>
      <p:bldP spid="189478" grpId="0"/>
      <p:bldP spid="189479" grpId="0"/>
      <p:bldP spid="189480" grpId="0"/>
      <p:bldP spid="1894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1831975" y="533400"/>
            <a:ext cx="245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Le futur simple </a:t>
            </a:r>
          </a:p>
        </p:txBody>
      </p:sp>
      <p:sp>
        <p:nvSpPr>
          <p:cNvPr id="213010" name="Text Box 18"/>
          <p:cNvSpPr txBox="1">
            <a:spLocks noChangeArrowheads="1"/>
          </p:cNvSpPr>
          <p:nvPr/>
        </p:nvSpPr>
        <p:spPr bwMode="auto">
          <a:xfrm>
            <a:off x="533400" y="1112838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2. The verbs </a:t>
            </a:r>
            <a:r>
              <a:rPr lang="en-US" sz="2400" b="1">
                <a:solidFill>
                  <a:srgbClr val="FFCC00"/>
                </a:solidFill>
              </a:rPr>
              <a:t>être</a:t>
            </a:r>
            <a:r>
              <a:rPr lang="en-US" sz="2400" b="1">
                <a:solidFill>
                  <a:srgbClr val="FFFFFF"/>
                </a:solidFill>
              </a:rPr>
              <a:t>,</a:t>
            </a:r>
            <a:r>
              <a:rPr lang="en-US" sz="2400" b="1">
                <a:solidFill>
                  <a:srgbClr val="FFCC00"/>
                </a:solidFill>
              </a:rPr>
              <a:t> faire</a:t>
            </a:r>
            <a:r>
              <a:rPr lang="en-US" sz="2400" b="1">
                <a:solidFill>
                  <a:srgbClr val="FFFFFF"/>
                </a:solidFill>
              </a:rPr>
              <a:t>,</a:t>
            </a:r>
            <a:r>
              <a:rPr lang="en-US" sz="2400" b="1">
                <a:solidFill>
                  <a:srgbClr val="FFCC00"/>
                </a:solidFill>
              </a:rPr>
              <a:t> aller</a:t>
            </a:r>
            <a:r>
              <a:rPr lang="en-US" sz="2400" b="1">
                <a:solidFill>
                  <a:srgbClr val="FFFFFF"/>
                </a:solidFill>
              </a:rPr>
              <a:t>, and </a:t>
            </a:r>
            <a:r>
              <a:rPr lang="en-US" sz="2400" b="1">
                <a:solidFill>
                  <a:srgbClr val="FFCC00"/>
                </a:solidFill>
              </a:rPr>
              <a:t>avoir</a:t>
            </a:r>
            <a:r>
              <a:rPr lang="en-US" sz="2400" b="1">
                <a:solidFill>
                  <a:srgbClr val="FFFFFF"/>
                </a:solidFill>
              </a:rPr>
              <a:t> have an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    irregular stem in the future tense. </a:t>
            </a:r>
          </a:p>
        </p:txBody>
      </p:sp>
      <p:sp>
        <p:nvSpPr>
          <p:cNvPr id="213021" name="Text Box 29"/>
          <p:cNvSpPr txBox="1">
            <a:spLocks noChangeArrowheads="1"/>
          </p:cNvSpPr>
          <p:nvPr/>
        </p:nvSpPr>
        <p:spPr bwMode="auto">
          <a:xfrm>
            <a:off x="576263" y="2438400"/>
            <a:ext cx="8715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ÊTRE</a:t>
            </a:r>
            <a:endParaRPr lang="en-US" sz="1900" b="1">
              <a:solidFill>
                <a:srgbClr val="FFCC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3028" name="Text Box 36"/>
          <p:cNvSpPr txBox="1">
            <a:spLocks noChangeArrowheads="1"/>
          </p:cNvSpPr>
          <p:nvPr/>
        </p:nvSpPr>
        <p:spPr bwMode="auto">
          <a:xfrm>
            <a:off x="576263" y="2933700"/>
            <a:ext cx="9477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FAIRE</a:t>
            </a:r>
            <a:endParaRPr lang="en-US" sz="1900" b="1">
              <a:solidFill>
                <a:srgbClr val="FFCC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3029" name="Text Box 37"/>
          <p:cNvSpPr txBox="1">
            <a:spLocks noChangeArrowheads="1"/>
          </p:cNvSpPr>
          <p:nvPr/>
        </p:nvSpPr>
        <p:spPr bwMode="auto">
          <a:xfrm>
            <a:off x="576263" y="3448050"/>
            <a:ext cx="10239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ALLER</a:t>
            </a:r>
            <a:endParaRPr lang="en-US" sz="1900" b="1">
              <a:solidFill>
                <a:srgbClr val="FFCC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3030" name="Text Box 38"/>
          <p:cNvSpPr txBox="1">
            <a:spLocks noChangeArrowheads="1"/>
          </p:cNvSpPr>
          <p:nvPr/>
        </p:nvSpPr>
        <p:spPr bwMode="auto">
          <a:xfrm>
            <a:off x="576263" y="3962400"/>
            <a:ext cx="10239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AVOIR</a:t>
            </a:r>
            <a:endParaRPr lang="en-US" sz="1900" b="1">
              <a:solidFill>
                <a:srgbClr val="FFCC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3035" name="Text Box 43"/>
          <p:cNvSpPr txBox="1">
            <a:spLocks noChangeArrowheads="1"/>
          </p:cNvSpPr>
          <p:nvPr/>
        </p:nvSpPr>
        <p:spPr bwMode="auto">
          <a:xfrm>
            <a:off x="1614488" y="2438400"/>
            <a:ext cx="71151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je serai, tu seras, il sera, nous serons, vous serez, ils seront</a:t>
            </a:r>
            <a:r>
              <a:rPr lang="en-US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3036" name="Text Box 44"/>
          <p:cNvSpPr txBox="1">
            <a:spLocks noChangeArrowheads="1"/>
          </p:cNvSpPr>
          <p:nvPr/>
        </p:nvSpPr>
        <p:spPr bwMode="auto">
          <a:xfrm>
            <a:off x="1614488" y="2933700"/>
            <a:ext cx="68103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je ferai, tu feras, il fera, nous ferons, vous ferez, ils feront</a:t>
            </a:r>
            <a:r>
              <a:rPr lang="en-US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3037" name="Text Box 45"/>
          <p:cNvSpPr txBox="1">
            <a:spLocks noChangeArrowheads="1"/>
          </p:cNvSpPr>
          <p:nvPr/>
        </p:nvSpPr>
        <p:spPr bwMode="auto">
          <a:xfrm>
            <a:off x="1624013" y="3448050"/>
            <a:ext cx="58197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j’irai, tu iras, il ira, nous irons, vous irez, ils iront</a:t>
            </a:r>
            <a:r>
              <a:rPr lang="en-US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3038" name="Text Box 46"/>
          <p:cNvSpPr txBox="1">
            <a:spLocks noChangeArrowheads="1"/>
          </p:cNvSpPr>
          <p:nvPr/>
        </p:nvSpPr>
        <p:spPr bwMode="auto">
          <a:xfrm>
            <a:off x="1619250" y="3962400"/>
            <a:ext cx="71151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j’aurai, tu auras, il aura, nous aurons, vous aurez, ils auront</a:t>
            </a:r>
            <a:r>
              <a:rPr lang="en-US" sz="19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6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21" grpId="0"/>
      <p:bldP spid="213028" grpId="0"/>
      <p:bldP spid="213029" grpId="0"/>
      <p:bldP spid="213030" grpId="0"/>
      <p:bldP spid="213035" grpId="0"/>
      <p:bldP spid="213036" grpId="0"/>
      <p:bldP spid="213037" grpId="0"/>
      <p:bldP spid="2130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1831975" y="533400"/>
            <a:ext cx="245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Le futur simple 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533400" y="1112838"/>
            <a:ext cx="8153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3. The future tense is not commonly used in spoken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    French. You use </a:t>
            </a:r>
            <a:r>
              <a:rPr lang="en-US" sz="2400" b="1">
                <a:solidFill>
                  <a:srgbClr val="FFCC00"/>
                </a:solidFill>
              </a:rPr>
              <a:t>aller</a:t>
            </a:r>
            <a:r>
              <a:rPr lang="en-US" sz="2400" b="1">
                <a:solidFill>
                  <a:srgbClr val="FFFFFF"/>
                </a:solidFill>
              </a:rPr>
              <a:t> + the infinitive more often to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    express the future. However, you must use the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    future tense after </a:t>
            </a:r>
            <a:r>
              <a:rPr lang="en-US" sz="2400" b="1">
                <a:solidFill>
                  <a:srgbClr val="FFCC00"/>
                </a:solidFill>
              </a:rPr>
              <a:t>quand</a:t>
            </a:r>
            <a:r>
              <a:rPr lang="en-US" sz="2400" b="1">
                <a:solidFill>
                  <a:srgbClr val="FFFFFF"/>
                </a:solidFill>
              </a:rPr>
              <a:t> when the main verb in the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    sentence is in the future tense. 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1295400" y="366395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Je te ferai un bon repas quand tu </a:t>
            </a: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seras</a:t>
            </a: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à Paris.</a:t>
            </a: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295400" y="435927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Quand tout le monde </a:t>
            </a: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sera</a:t>
            </a: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là, je mettrai la viande au four.</a:t>
            </a: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065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/>
      <p:bldP spid="2140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990600" y="2133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Answer: J’attendrai mon ami à l’aéroport.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1. J’attends mon ami à l’aéroport.</a:t>
            </a: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828800" y="1066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Récrivez au futur. 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1831975" y="533400"/>
            <a:ext cx="245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Le futur simple 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990600" y="3276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Answer: Les raisins seront dans le réfrigérateur.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2. Les raisins sont dans le réfrigérateur.</a:t>
            </a: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990600" y="4419600"/>
            <a:ext cx="678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Answer: Nous chercherons le couvercle de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              la poêle.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685800" y="3962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3. Nous cherchons le couvercle de la poêle.</a:t>
            </a: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16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1" grpId="0"/>
      <p:bldP spid="186376" grpId="0"/>
      <p:bldP spid="186377" grpId="0"/>
      <p:bldP spid="186378" grpId="0"/>
      <p:bldP spid="1863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990600" y="2133600"/>
            <a:ext cx="640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Answer: Tu iras au magasin quand je ferai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              mes devoirs?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4. Tu vas au magasin quand je fais mes devoirs?</a:t>
            </a:r>
            <a:r>
              <a:rPr lang="en-US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828800" y="1066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Récrivez au futur. 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1831975" y="533400"/>
            <a:ext cx="245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Le futur simple 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990600" y="39624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Answer: Ce sera votre anniversaire? Vous aurez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              quatorze ans? Vous choisirez la date de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              votre fête?</a:t>
            </a:r>
            <a:r>
              <a:rPr lang="en-US" sz="2400" b="1">
                <a:solidFill>
                  <a:srgbClr val="FFCC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685800" y="3124200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5. C’est votre anniversaire? Vous avez quatorze ans?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ＭＳ Ｐゴシック" charset="0"/>
              </a:rPr>
              <a:t>    Vous choisissez la date de votre fête?</a:t>
            </a:r>
            <a:endParaRPr lang="en-US" sz="2400" b="1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/>
      <p:bldP spid="215046" grpId="0"/>
      <p:bldP spid="2150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431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Williams</dc:creator>
  <cp:lastModifiedBy>Jerrold Bellman</cp:lastModifiedBy>
  <cp:revision>2</cp:revision>
  <dcterms:created xsi:type="dcterms:W3CDTF">2013-10-13T17:28:14Z</dcterms:created>
  <dcterms:modified xsi:type="dcterms:W3CDTF">2019-05-10T18:02:02Z</dcterms:modified>
</cp:coreProperties>
</file>